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F57B-DE62-43A3-9DC3-057B4AA157B5}" type="datetimeFigureOut">
              <a:rPr lang="tr-TR" smtClean="0"/>
              <a:t>16.02.2025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E2F6-5D17-4A7C-B15A-A8985847D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46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EE2F6-5D17-4A7C-B15A-A8985847D34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96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EE2F6-5D17-4A7C-B15A-A8985847D34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4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OCAK</a:t>
            </a:r>
            <a:r>
              <a:rPr spc="-110" dirty="0"/>
              <a:t>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2024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OCAK</a:t>
            </a:r>
            <a:r>
              <a:rPr spc="-110" dirty="0"/>
              <a:t>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2024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OCAK</a:t>
            </a:r>
            <a:r>
              <a:rPr spc="-110" dirty="0"/>
              <a:t>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2024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OCAK</a:t>
            </a:r>
            <a:r>
              <a:rPr spc="-110" dirty="0"/>
              <a:t>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2024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OCAK</a:t>
            </a:r>
            <a:r>
              <a:rPr spc="-110" dirty="0"/>
              <a:t>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2024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1015" y="10236575"/>
            <a:ext cx="411480" cy="38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OCAK</a:t>
            </a:r>
            <a:r>
              <a:rPr spc="-110" dirty="0"/>
              <a:t> 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2024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eb.gov.tr/meb_iys_dosyalar/2019_12/10094139_meb_birlikte_bulten_aralik_2019_baski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77" y="7448662"/>
            <a:ext cx="6031566" cy="244211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7560309" cy="1443355"/>
          </a:xfrm>
          <a:custGeom>
            <a:avLst/>
            <a:gdLst/>
            <a:ahLst/>
            <a:cxnLst/>
            <a:rect l="l" t="t" r="r" b="b"/>
            <a:pathLst>
              <a:path w="7560309" h="1443355">
                <a:moveTo>
                  <a:pt x="7560068" y="0"/>
                </a:moveTo>
                <a:lnTo>
                  <a:pt x="0" y="0"/>
                </a:lnTo>
                <a:lnTo>
                  <a:pt x="0" y="1442808"/>
                </a:lnTo>
                <a:lnTo>
                  <a:pt x="7560068" y="1442808"/>
                </a:lnTo>
                <a:lnTo>
                  <a:pt x="7560068" y="0"/>
                </a:lnTo>
                <a:close/>
              </a:path>
            </a:pathLst>
          </a:custGeom>
          <a:solidFill>
            <a:srgbClr val="68C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-3809" y="68960"/>
            <a:ext cx="7560309" cy="1272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0125" algn="ctr">
              <a:lnSpc>
                <a:spcPct val="100000"/>
              </a:lnSpc>
              <a:spcBef>
                <a:spcPts val="100"/>
              </a:spcBef>
            </a:pPr>
            <a:r>
              <a:rPr lang="tr-TR" sz="2000" b="1" spc="-135" dirty="0">
                <a:solidFill>
                  <a:srgbClr val="FFFFFF"/>
                </a:solidFill>
                <a:latin typeface="Tahoma"/>
                <a:cs typeface="Tahoma"/>
              </a:rPr>
              <a:t>AHİ MESUT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ANAOKULU  </a:t>
            </a:r>
            <a:endParaRPr lang="tr-TR" sz="2000" b="1" spc="-14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1000125" algn="ctr">
              <a:lnSpc>
                <a:spcPct val="100000"/>
              </a:lnSpc>
              <a:spcBef>
                <a:spcPts val="100"/>
              </a:spcBef>
            </a:pP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REHBERLİK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PSİ</a:t>
            </a:r>
            <a:r>
              <a:rPr sz="2000" b="1" spc="-26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00" b="1" spc="-235" dirty="0">
                <a:solidFill>
                  <a:srgbClr val="FFFFFF"/>
                </a:solidFill>
                <a:latin typeface="Tahoma"/>
                <a:cs typeface="Tahoma"/>
              </a:rPr>
              <a:t>OLOJİK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DANIŞMA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270" dirty="0">
                <a:solidFill>
                  <a:srgbClr val="FFFFFF"/>
                </a:solidFill>
                <a:latin typeface="Tahoma"/>
                <a:cs typeface="Tahoma"/>
              </a:rPr>
              <a:t>VİSİ</a:t>
            </a:r>
            <a:endParaRPr sz="2000" dirty="0">
              <a:latin typeface="Tahoma"/>
              <a:cs typeface="Tahoma"/>
            </a:endParaRPr>
          </a:p>
          <a:p>
            <a:pPr marL="1957070" marR="862965" indent="-1087120" algn="ctr">
              <a:lnSpc>
                <a:spcPct val="100000"/>
              </a:lnSpc>
            </a:pPr>
            <a:r>
              <a:rPr sz="2000" b="1" spc="-285" dirty="0">
                <a:solidFill>
                  <a:srgbClr val="FFFFFF"/>
                </a:solidFill>
                <a:latin typeface="Tahoma"/>
                <a:cs typeface="Tahoma"/>
              </a:rPr>
              <a:t>BİLİNÇLİ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Tahoma"/>
                <a:cs typeface="Tahoma"/>
              </a:rPr>
              <a:t>TEKNOLOJİ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95" dirty="0">
                <a:solidFill>
                  <a:srgbClr val="FFFFFF"/>
                </a:solidFill>
                <a:latin typeface="Tahoma"/>
                <a:cs typeface="Tahoma"/>
              </a:rPr>
              <a:t>KULLANIMI</a:t>
            </a:r>
            <a:endParaRPr lang="tr-TR" sz="2000" b="1" spc="-19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957070" marR="862965" indent="-1087120" algn="ctr">
              <a:lnSpc>
                <a:spcPct val="100000"/>
              </a:lnSpc>
            </a:pPr>
            <a:r>
              <a:rPr lang="tr-TR" sz="2000" b="1" spc="-195" dirty="0">
                <a:solidFill>
                  <a:srgbClr val="FFFFFF"/>
                </a:solidFill>
                <a:latin typeface="Tahoma"/>
                <a:cs typeface="Tahoma"/>
              </a:rPr>
              <a:t>ŞUBAT AYI  2025 </a:t>
            </a:r>
            <a:r>
              <a:rPr sz="2000" b="1" spc="-215" dirty="0">
                <a:solidFill>
                  <a:srgbClr val="FFFFFF"/>
                </a:solidFill>
                <a:latin typeface="Tahoma"/>
                <a:cs typeface="Tahoma"/>
              </a:rPr>
              <a:t>VELİ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55" dirty="0">
                <a:solidFill>
                  <a:srgbClr val="FFFFFF"/>
                </a:solidFill>
                <a:latin typeface="Tahoma"/>
                <a:cs typeface="Tahoma"/>
              </a:rPr>
              <a:t>BÜ</a:t>
            </a:r>
            <a:r>
              <a:rPr sz="2100" b="1" spc="-3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100" b="1" spc="-240" dirty="0">
                <a:solidFill>
                  <a:srgbClr val="FFFFFF"/>
                </a:solidFill>
                <a:latin typeface="Tahoma"/>
                <a:cs typeface="Tahoma"/>
              </a:rPr>
              <a:t>TENİ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0150919"/>
            <a:ext cx="7560309" cy="541655"/>
          </a:xfrm>
          <a:custGeom>
            <a:avLst/>
            <a:gdLst/>
            <a:ahLst/>
            <a:cxnLst/>
            <a:rect l="l" t="t" r="r" b="b"/>
            <a:pathLst>
              <a:path w="7560309" h="541654">
                <a:moveTo>
                  <a:pt x="7560068" y="0"/>
                </a:moveTo>
                <a:lnTo>
                  <a:pt x="0" y="0"/>
                </a:lnTo>
                <a:lnTo>
                  <a:pt x="0" y="541083"/>
                </a:lnTo>
                <a:lnTo>
                  <a:pt x="7560068" y="541083"/>
                </a:lnTo>
                <a:lnTo>
                  <a:pt x="7560068" y="0"/>
                </a:lnTo>
                <a:close/>
              </a:path>
            </a:pathLst>
          </a:custGeom>
          <a:solidFill>
            <a:srgbClr val="68C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1331" y="1474253"/>
            <a:ext cx="7190105" cy="27692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26034" algn="r">
              <a:lnSpc>
                <a:spcPct val="100000"/>
              </a:lnSpc>
              <a:spcBef>
                <a:spcPts val="420"/>
              </a:spcBef>
            </a:pPr>
            <a:r>
              <a:rPr sz="1400" b="1" spc="-50" dirty="0">
                <a:solidFill>
                  <a:srgbClr val="197F3F"/>
                </a:solidFill>
                <a:latin typeface="Tahoma"/>
                <a:cs typeface="Tahoma"/>
              </a:rPr>
              <a:t>Teknoloji</a:t>
            </a:r>
            <a:r>
              <a:rPr sz="1400" b="1" spc="1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97F3F"/>
                </a:solidFill>
                <a:latin typeface="Tahoma"/>
                <a:cs typeface="Tahoma"/>
              </a:rPr>
              <a:t>yararlı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97F3F"/>
                </a:solidFill>
                <a:latin typeface="Tahoma"/>
                <a:cs typeface="Tahoma"/>
              </a:rPr>
              <a:t>bir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97F3F"/>
                </a:solidFill>
                <a:latin typeface="Tahoma"/>
                <a:cs typeface="Tahoma"/>
              </a:rPr>
              <a:t>hizmetçi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97F3F"/>
                </a:solidFill>
                <a:latin typeface="Tahoma"/>
                <a:cs typeface="Tahoma"/>
              </a:rPr>
              <a:t>ama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97F3F"/>
                </a:solidFill>
                <a:latin typeface="Tahoma"/>
                <a:cs typeface="Tahoma"/>
              </a:rPr>
              <a:t>tehlikeli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97F3F"/>
                </a:solidFill>
                <a:latin typeface="Tahoma"/>
                <a:cs typeface="Tahoma"/>
              </a:rPr>
              <a:t>bir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97F3F"/>
                </a:solidFill>
                <a:latin typeface="Tahoma"/>
                <a:cs typeface="Tahoma"/>
              </a:rPr>
              <a:t>ustadır.</a:t>
            </a:r>
            <a:endParaRPr sz="1400">
              <a:latin typeface="Tahoma"/>
              <a:cs typeface="Tahoma"/>
            </a:endParaRPr>
          </a:p>
          <a:p>
            <a:pPr marR="26034" algn="r">
              <a:lnSpc>
                <a:spcPct val="100000"/>
              </a:lnSpc>
              <a:spcBef>
                <a:spcPts val="320"/>
              </a:spcBef>
            </a:pPr>
            <a:r>
              <a:rPr sz="1400" b="1" spc="-45" dirty="0">
                <a:solidFill>
                  <a:srgbClr val="197F3F"/>
                </a:solidFill>
                <a:latin typeface="Tahoma"/>
                <a:cs typeface="Tahoma"/>
              </a:rPr>
              <a:t>Christian</a:t>
            </a:r>
            <a:r>
              <a:rPr sz="1400" b="1" spc="-2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197F3F"/>
                </a:solidFill>
                <a:latin typeface="Tahoma"/>
                <a:cs typeface="Tahoma"/>
              </a:rPr>
              <a:t>Lous</a:t>
            </a:r>
            <a:r>
              <a:rPr sz="1400" b="1" spc="-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97F3F"/>
                </a:solidFill>
                <a:latin typeface="Tahoma"/>
                <a:cs typeface="Tahoma"/>
              </a:rPr>
              <a:t>Lange</a:t>
            </a:r>
            <a:endParaRPr sz="1400">
              <a:latin typeface="Tahoma"/>
              <a:cs typeface="Tahoma"/>
            </a:endParaRPr>
          </a:p>
          <a:p>
            <a:pPr marL="12700" marR="5080" indent="253365" algn="just">
              <a:lnSpc>
                <a:spcPts val="1300"/>
              </a:lnSpc>
              <a:spcBef>
                <a:spcPts val="680"/>
              </a:spcBef>
            </a:pP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kullanımının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çağımızın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en 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önemli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imkânlarından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biri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olduğu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yetiş</a:t>
            </a:r>
            <a:r>
              <a:rPr sz="1300" spc="12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kin 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veya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 teknolojiden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uzaklaştırmanın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artık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imkânsız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hatta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yersiz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bir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çaba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olduğu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söylenebilir. Türkiye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dünyada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eğitim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günlük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yaşamın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birçok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ala</a:t>
            </a:r>
            <a:r>
              <a:rPr sz="1300" spc="8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nında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kullanımının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arttığı,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çocuklara </a:t>
            </a:r>
            <a:r>
              <a:rPr sz="13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bazı </a:t>
            </a:r>
            <a:r>
              <a:rPr sz="13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bilgi/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beceri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değerlerin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ka</a:t>
            </a:r>
            <a:r>
              <a:rPr sz="1300" spc="8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zandırılmasında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kullanımının etkisinin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yadsınamayacağı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düşünüldüğünde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teknolojinin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doğru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kullanımının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çocukların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zihinsel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duygusal 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gelişimlerine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olumlu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katkı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sağlayabileceği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söylenebilir.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 marR="6985" indent="253365" algn="just">
              <a:lnSpc>
                <a:spcPts val="1300"/>
              </a:lnSpc>
            </a:pPr>
            <a:r>
              <a:rPr sz="1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Bu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bültenimizde,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teknolojinin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zararları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olmayıp </a:t>
            </a:r>
            <a:r>
              <a:rPr sz="13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sadece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özellikle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okul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öncesi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ilkokul 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çağı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için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teknolojinin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aşırı 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veya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uygun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olmayan </a:t>
            </a:r>
            <a:r>
              <a:rPr sz="13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amaç</a:t>
            </a:r>
            <a:r>
              <a:rPr sz="1300" spc="7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larla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kullanımının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oluşturacağı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riskler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bu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risklerden çocukların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nasıl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korunaca</a:t>
            </a:r>
            <a:r>
              <a:rPr sz="1300" spc="10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ğından</a:t>
            </a:r>
            <a:r>
              <a:rPr sz="1300" spc="2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bahsedilecektir.</a:t>
            </a:r>
            <a:endParaRPr sz="1300">
              <a:latin typeface="Microsoft Sans Serif"/>
              <a:cs typeface="Microsoft Sans Serif"/>
            </a:endParaRPr>
          </a:p>
          <a:p>
            <a:pPr marL="3799204">
              <a:lnSpc>
                <a:spcPts val="132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Rehberlik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Psikolojik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Danışma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Servisi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85218" y="10236575"/>
            <a:ext cx="697431" cy="377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5"/>
              </a:spcBef>
            </a:pPr>
            <a:r>
              <a:rPr lang="tr-TR" spc="-85" dirty="0"/>
              <a:t>ŞUBAT</a:t>
            </a:r>
            <a:r>
              <a:rPr spc="-110" dirty="0"/>
              <a:t> </a:t>
            </a:r>
          </a:p>
          <a:p>
            <a:pPr marL="12700" algn="ctr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</a:t>
            </a:r>
            <a:r>
              <a:rPr lang="tr-TR" spc="15" dirty="0">
                <a:solidFill>
                  <a:srgbClr val="F1F2F2"/>
                </a:solidFill>
              </a:rPr>
              <a:t>5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9193" y="10266357"/>
            <a:ext cx="24193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300" dirty="0">
                <a:solidFill>
                  <a:srgbClr val="FFFFFF"/>
                </a:solidFill>
                <a:latin typeface="Tahoma"/>
                <a:cs typeface="Tahoma"/>
              </a:rPr>
              <a:t>01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Resim 6" descr="metin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8B498638-391B-289F-9076-FFA76217A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31" y="4942410"/>
            <a:ext cx="2512219" cy="2765942"/>
          </a:xfrm>
          <a:prstGeom prst="rect">
            <a:avLst/>
          </a:prstGeom>
        </p:spPr>
      </p:pic>
      <p:pic>
        <p:nvPicPr>
          <p:cNvPr id="13" name="Resim 12" descr="metin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1AA8A3C4-A2E2-ACE4-F645-B8E3E749D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0" y="10138028"/>
            <a:ext cx="577850" cy="566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533" y="62728"/>
            <a:ext cx="7244715" cy="68535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560"/>
              </a:spcBef>
            </a:pPr>
            <a:r>
              <a:rPr sz="1500" b="1" spc="-55" dirty="0">
                <a:solidFill>
                  <a:srgbClr val="197F3F"/>
                </a:solidFill>
                <a:latin typeface="Tahoma"/>
                <a:cs typeface="Tahoma"/>
              </a:rPr>
              <a:t>Teknoloji</a:t>
            </a:r>
            <a:r>
              <a:rPr sz="1500" b="1" spc="1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197F3F"/>
                </a:solidFill>
                <a:latin typeface="Tahoma"/>
                <a:cs typeface="Tahoma"/>
              </a:rPr>
              <a:t>Kullanımının</a:t>
            </a:r>
            <a:r>
              <a:rPr sz="15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197F3F"/>
                </a:solidFill>
                <a:latin typeface="Tahoma"/>
                <a:cs typeface="Tahoma"/>
              </a:rPr>
              <a:t>Çocuklara</a:t>
            </a:r>
            <a:r>
              <a:rPr sz="1500" b="1" spc="1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197F3F"/>
                </a:solidFill>
                <a:latin typeface="Tahoma"/>
                <a:cs typeface="Tahoma"/>
              </a:rPr>
              <a:t>Yararları</a:t>
            </a:r>
            <a:endParaRPr sz="1500" dirty="0">
              <a:latin typeface="Tahoma"/>
              <a:cs typeface="Tahoma"/>
            </a:endParaRPr>
          </a:p>
          <a:p>
            <a:pPr marL="266700" algn="just">
              <a:lnSpc>
                <a:spcPct val="100000"/>
              </a:lnSpc>
              <a:spcBef>
                <a:spcPts val="400"/>
              </a:spcBef>
            </a:pP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Tuncer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(2001)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internet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kullanımının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çocuklara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sağlayabileceği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yararları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şu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şekilde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gibi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sıralar: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61594" indent="254000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6235" algn="l"/>
              </a:tabLst>
            </a:pP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İnternet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çocukların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bilgi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eğitimine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birçok </a:t>
            </a:r>
            <a:r>
              <a:rPr sz="13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alanda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katkı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sağlayabilir. Örneğin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dünyanın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değişik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yerlerinde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yapılan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çalışmaları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görme,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uzaktan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eğitim </a:t>
            </a:r>
            <a:r>
              <a:rPr sz="13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alma,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proje</a:t>
            </a:r>
            <a:r>
              <a:rPr sz="1300" spc="12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lere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katılma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gibi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konularda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internet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çocuklara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katkı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sağlayabilir.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61594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Çocuklar,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internet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aracılığıyla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farklı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ülkelerdeki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çocuklarla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tanışabilir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</a:t>
            </a:r>
            <a:r>
              <a:rPr sz="1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bu </a:t>
            </a:r>
            <a:r>
              <a:rPr sz="13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değişik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40" dirty="0">
                <a:solidFill>
                  <a:srgbClr val="231F20"/>
                </a:solidFill>
                <a:latin typeface="Microsoft Sans Serif"/>
                <a:cs typeface="Microsoft Sans Serif"/>
              </a:rPr>
              <a:t>kültürleri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tanıyabilirler.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61594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internet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ortamında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gördüklerini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kendileri </a:t>
            </a:r>
            <a:r>
              <a:rPr sz="13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yapmak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isteyebilir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</a:t>
            </a:r>
            <a:r>
              <a:rPr sz="1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bu </a:t>
            </a:r>
            <a:r>
              <a:rPr sz="13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durum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onların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yaratıcılığını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olumlu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etkileyebilir.</a:t>
            </a:r>
            <a:endParaRPr sz="1300" dirty="0">
              <a:latin typeface="Microsoft Sans Serif"/>
              <a:cs typeface="Microsoft Sans Serif"/>
            </a:endParaRPr>
          </a:p>
          <a:p>
            <a:pPr marL="415290" indent="-149860" algn="just">
              <a:lnSpc>
                <a:spcPct val="100000"/>
              </a:lnSpc>
              <a:spcBef>
                <a:spcPts val="439"/>
              </a:spcBef>
              <a:buChar char="•"/>
              <a:tabLst>
                <a:tab pos="415925" algn="l"/>
              </a:tabLst>
            </a:pP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Video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oyunlar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aracılığıyla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hoşça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vakit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geçirebilirler.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80645" indent="253365" algn="just">
              <a:lnSpc>
                <a:spcPts val="1300"/>
              </a:lnSpc>
              <a:spcBef>
                <a:spcPts val="695"/>
              </a:spcBef>
            </a:pP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Tüm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bunların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yanında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eğitim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öğretim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faaliyetlerinde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etkililiği </a:t>
            </a:r>
            <a:r>
              <a:rPr sz="1300" spc="150" dirty="0">
                <a:solidFill>
                  <a:srgbClr val="231F20"/>
                </a:solidFill>
                <a:latin typeface="Microsoft Sans Serif"/>
                <a:cs typeface="Microsoft Sans Serif"/>
              </a:rPr>
              <a:t>arttıra</a:t>
            </a:r>
            <a:r>
              <a:rPr sz="1300" spc="15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bilir,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öğrenilmesi </a:t>
            </a:r>
            <a:r>
              <a:rPr sz="13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güç 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veya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görsellik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gerektiren </a:t>
            </a:r>
            <a:r>
              <a:rPr sz="13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bazı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eğitim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içerikleri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yar</a:t>
            </a:r>
            <a:r>
              <a:rPr sz="1300" spc="12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dımıyla</a:t>
            </a:r>
            <a:r>
              <a:rPr sz="1300" spc="2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kolayca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öğrenilebilir.</a:t>
            </a:r>
            <a:endParaRPr sz="1300" dirty="0">
              <a:latin typeface="Microsoft Sans Serif"/>
              <a:cs typeface="Microsoft Sans Serif"/>
            </a:endParaRPr>
          </a:p>
          <a:p>
            <a:pPr marL="266700">
              <a:lnSpc>
                <a:spcPct val="100000"/>
              </a:lnSpc>
              <a:spcBef>
                <a:spcPts val="245"/>
              </a:spcBef>
            </a:pPr>
            <a:r>
              <a:rPr sz="1500" b="1" spc="-55" dirty="0">
                <a:solidFill>
                  <a:srgbClr val="197F3F"/>
                </a:solidFill>
                <a:latin typeface="Tahoma"/>
                <a:cs typeface="Tahoma"/>
              </a:rPr>
              <a:t>Teknoloji</a:t>
            </a:r>
            <a:r>
              <a:rPr sz="15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197F3F"/>
                </a:solidFill>
                <a:latin typeface="Tahoma"/>
                <a:cs typeface="Tahoma"/>
              </a:rPr>
              <a:t>Ne</a:t>
            </a:r>
            <a:r>
              <a:rPr sz="15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197F3F"/>
                </a:solidFill>
                <a:latin typeface="Tahoma"/>
                <a:cs typeface="Tahoma"/>
              </a:rPr>
              <a:t>Zaman</a:t>
            </a:r>
            <a:r>
              <a:rPr sz="15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197F3F"/>
                </a:solidFill>
                <a:latin typeface="Tahoma"/>
                <a:cs typeface="Tahoma"/>
              </a:rPr>
              <a:t>Zarar</a:t>
            </a:r>
            <a:r>
              <a:rPr sz="15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40" dirty="0" err="1">
                <a:solidFill>
                  <a:srgbClr val="197F3F"/>
                </a:solidFill>
                <a:latin typeface="Tahoma"/>
                <a:cs typeface="Tahoma"/>
              </a:rPr>
              <a:t>Vermeye</a:t>
            </a:r>
            <a:r>
              <a:rPr sz="15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197F3F"/>
                </a:solidFill>
                <a:latin typeface="Tahoma"/>
                <a:cs typeface="Tahoma"/>
              </a:rPr>
              <a:t>Ba</a:t>
            </a:r>
            <a:r>
              <a:rPr lang="tr-TR" sz="1500" b="1" spc="-35" dirty="0">
                <a:solidFill>
                  <a:srgbClr val="197F3F"/>
                </a:solidFill>
                <a:latin typeface="Tahoma"/>
                <a:cs typeface="Tahoma"/>
              </a:rPr>
              <a:t>ş</a:t>
            </a:r>
            <a:r>
              <a:rPr sz="1500" b="1" spc="-35" dirty="0">
                <a:solidFill>
                  <a:srgbClr val="197F3F"/>
                </a:solidFill>
                <a:latin typeface="Tahoma"/>
                <a:cs typeface="Tahoma"/>
              </a:rPr>
              <a:t>lar?</a:t>
            </a:r>
            <a:endParaRPr sz="1500" dirty="0">
              <a:latin typeface="Tahoma"/>
              <a:cs typeface="Tahoma"/>
            </a:endParaRPr>
          </a:p>
          <a:p>
            <a:pPr marL="12700" marR="80010" indent="253365" algn="just">
              <a:lnSpc>
                <a:spcPts val="1300"/>
              </a:lnSpc>
              <a:spcBef>
                <a:spcPts val="660"/>
              </a:spcBef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Bağımlılık denilince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insanların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aklına genellikle 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madde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bağımlılıkları </a:t>
            </a:r>
            <a:r>
              <a:rPr sz="13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gelse 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de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ruhsal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bozukluklar 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tanı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kitaplarında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(DSM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gibi)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davranışsal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bağımlılıkların 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da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olduğu </a:t>
            </a:r>
            <a:r>
              <a:rPr sz="13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artık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kabul gören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bir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yaklaşımdır.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Yeşilay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(2016)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Young </a:t>
            </a:r>
            <a:r>
              <a:rPr sz="13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(1999)</a:t>
            </a:r>
            <a:r>
              <a:rPr sz="13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belirlediği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ölçüler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çerçevesinde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çocuklarda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aşağıdaki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durum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veya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özelliklerin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gözlenmeye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başlaması;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80645" indent="254000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6235" algn="l"/>
              </a:tabLst>
            </a:pP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Çocuğun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(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bilgisayar,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tablet,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telefon, televizyon)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süresi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git</a:t>
            </a:r>
            <a:r>
              <a:rPr sz="1300" spc="13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tikçe</a:t>
            </a:r>
            <a:r>
              <a:rPr sz="1300" spc="2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artması,</a:t>
            </a:r>
            <a:r>
              <a:rPr sz="13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61594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Teknolojinin;</a:t>
            </a:r>
            <a:r>
              <a:rPr sz="1300" spc="3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çocuğun</a:t>
            </a:r>
            <a:r>
              <a:rPr sz="1300" spc="3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yeme/uyku</a:t>
            </a:r>
            <a:r>
              <a:rPr sz="1300" spc="3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düzeni</a:t>
            </a:r>
            <a:r>
              <a:rPr sz="1300" spc="3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gibi</a:t>
            </a:r>
            <a:r>
              <a:rPr sz="1300" spc="3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günlük</a:t>
            </a:r>
            <a:r>
              <a:rPr sz="1300" spc="3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yaşam</a:t>
            </a:r>
            <a:r>
              <a:rPr sz="1300" spc="3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düzenini</a:t>
            </a:r>
            <a:r>
              <a:rPr sz="1300" spc="3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bozması </a:t>
            </a:r>
            <a:r>
              <a:rPr sz="1300" spc="-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okul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ödevleri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gibi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sorumluluklarını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yerine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getirmesini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engellemesi,</a:t>
            </a:r>
            <a:r>
              <a:rPr sz="13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13970" indent="253365" algn="just">
              <a:lnSpc>
                <a:spcPts val="1300"/>
              </a:lnSpc>
              <a:spcBef>
                <a:spcPts val="700"/>
              </a:spcBef>
            </a:pP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•Çocuğun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kullanımının 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aile,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öğretmen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gibi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çevresindeki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kişilerin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dik</a:t>
            </a:r>
            <a:r>
              <a:rPr sz="1300" spc="114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katini</a:t>
            </a:r>
            <a:r>
              <a:rPr sz="130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çekmeye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başlaması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bu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kişilerin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durumdan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şikâyetlerinin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gittikçe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artması,</a:t>
            </a:r>
            <a:r>
              <a:rPr sz="13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61594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teknolojiden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uzaklaştırılınca </a:t>
            </a:r>
            <a:r>
              <a:rPr sz="1300" spc="105" dirty="0">
                <a:solidFill>
                  <a:srgbClr val="231F20"/>
                </a:solidFill>
                <a:latin typeface="Microsoft Sans Serif"/>
                <a:cs typeface="Microsoft Sans Serif"/>
              </a:rPr>
              <a:t>aşırı 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ve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uzun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süren </a:t>
            </a:r>
            <a:r>
              <a:rPr sz="13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ağlama,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huzursuzluk,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öfke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gibi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tepkiler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vermesi,</a:t>
            </a:r>
            <a:r>
              <a:rPr sz="13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300" dirty="0">
              <a:latin typeface="Microsoft Sans Serif"/>
              <a:cs typeface="Microsoft Sans Serif"/>
            </a:endParaRPr>
          </a:p>
          <a:p>
            <a:pPr marL="354965" indent="-89535" algn="just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</a:t>
            </a:r>
            <a:r>
              <a:rPr sz="130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kullanmadığı</a:t>
            </a:r>
            <a:r>
              <a:rPr sz="130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vakitlerde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çocuğun</a:t>
            </a:r>
            <a:r>
              <a:rPr sz="130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aklının</a:t>
            </a:r>
            <a:r>
              <a:rPr sz="1300" spc="2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teknolojik</a:t>
            </a:r>
            <a:r>
              <a:rPr sz="130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aletlerde</a:t>
            </a:r>
            <a:r>
              <a:rPr sz="1300" spc="2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kalması,</a:t>
            </a:r>
            <a:r>
              <a:rPr sz="13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300" dirty="0">
              <a:latin typeface="Microsoft Sans Serif"/>
              <a:cs typeface="Microsoft Sans Serif"/>
            </a:endParaRPr>
          </a:p>
          <a:p>
            <a:pPr marL="354965" indent="-89535" algn="just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</a:tabLst>
            </a:pP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Çocuğun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daha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fazla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kullanmak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için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plan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yapması,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yalan</a:t>
            </a:r>
            <a:r>
              <a:rPr sz="1300" spc="2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söylemesi,</a:t>
            </a:r>
            <a:r>
              <a:rPr sz="13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61594" indent="254000" algn="just">
              <a:lnSpc>
                <a:spcPts val="1300"/>
              </a:lnSpc>
              <a:spcBef>
                <a:spcPts val="705"/>
              </a:spcBef>
              <a:buChar char="•"/>
              <a:tabLst>
                <a:tab pos="356235" algn="l"/>
              </a:tabLst>
            </a:pP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Gözlerde </a:t>
            </a:r>
            <a:r>
              <a:rPr sz="13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yanma, 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beden 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duruşu </a:t>
            </a:r>
            <a:r>
              <a:rPr sz="13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sorunları,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kaslarda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ağrı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gibi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fizyolojik </a:t>
            </a:r>
            <a:r>
              <a:rPr sz="1300" spc="140" dirty="0">
                <a:solidFill>
                  <a:srgbClr val="231F20"/>
                </a:solidFill>
                <a:latin typeface="Microsoft Sans Serif"/>
                <a:cs typeface="Microsoft Sans Serif"/>
              </a:rPr>
              <a:t>belirtiler </a:t>
            </a:r>
            <a:r>
              <a:rPr sz="13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of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taya </a:t>
            </a:r>
            <a:r>
              <a:rPr sz="13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çıkmaya </a:t>
            </a:r>
            <a:r>
              <a:rPr sz="13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başlaması 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çocuğun </a:t>
            </a:r>
            <a:r>
              <a:rPr sz="13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teknolojiyi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sorunlu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kullandığının 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veya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</a:t>
            </a:r>
            <a:r>
              <a:rPr sz="1300" spc="114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maya</a:t>
            </a:r>
            <a:r>
              <a:rPr sz="1300" spc="2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başladığının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işareti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olarak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kabul</a:t>
            </a:r>
            <a:r>
              <a:rPr sz="1300" spc="2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edilebilir.</a:t>
            </a:r>
            <a:endParaRPr sz="1300" dirty="0">
              <a:latin typeface="Microsoft Sans Serif"/>
              <a:cs typeface="Microsoft Sans Serif"/>
            </a:endParaRPr>
          </a:p>
          <a:p>
            <a:pPr marL="266700">
              <a:lnSpc>
                <a:spcPct val="100000"/>
              </a:lnSpc>
              <a:spcBef>
                <a:spcPts val="240"/>
              </a:spcBef>
            </a:pPr>
            <a:r>
              <a:rPr sz="1500" b="1" spc="-70" dirty="0">
                <a:solidFill>
                  <a:srgbClr val="197F3F"/>
                </a:solidFill>
                <a:latin typeface="Tahoma"/>
                <a:cs typeface="Tahoma"/>
              </a:rPr>
              <a:t>Ne</a:t>
            </a:r>
            <a:r>
              <a:rPr sz="1500" b="1" spc="-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197F3F"/>
                </a:solidFill>
                <a:latin typeface="Tahoma"/>
                <a:cs typeface="Tahoma"/>
              </a:rPr>
              <a:t>kadar</a:t>
            </a:r>
            <a:r>
              <a:rPr sz="1500" b="1" spc="-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197F3F"/>
                </a:solidFill>
                <a:latin typeface="Tahoma"/>
                <a:cs typeface="Tahoma"/>
              </a:rPr>
              <a:t>İnternet?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8053" y="9557622"/>
            <a:ext cx="3364229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1005">
              <a:lnSpc>
                <a:spcPct val="1083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İnternette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akit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geçirdiğimiz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kada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internette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yaptığımızın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önemli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olduğunu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unutmayınız.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685" y="7796136"/>
            <a:ext cx="6388735" cy="1578610"/>
          </a:xfrm>
          <a:custGeom>
            <a:avLst/>
            <a:gdLst/>
            <a:ahLst/>
            <a:cxnLst/>
            <a:rect l="l" t="t" r="r" b="b"/>
            <a:pathLst>
              <a:path w="6388734" h="1578609">
                <a:moveTo>
                  <a:pt x="531393" y="1233855"/>
                </a:moveTo>
                <a:lnTo>
                  <a:pt x="102844" y="1233855"/>
                </a:lnTo>
                <a:lnTo>
                  <a:pt x="62814" y="1244688"/>
                </a:lnTo>
                <a:lnTo>
                  <a:pt x="30124" y="1274229"/>
                </a:lnTo>
                <a:lnTo>
                  <a:pt x="8089" y="1318031"/>
                </a:lnTo>
                <a:lnTo>
                  <a:pt x="0" y="1371688"/>
                </a:lnTo>
                <a:lnTo>
                  <a:pt x="0" y="1440599"/>
                </a:lnTo>
                <a:lnTo>
                  <a:pt x="8089" y="1494243"/>
                </a:lnTo>
                <a:lnTo>
                  <a:pt x="30124" y="1538058"/>
                </a:lnTo>
                <a:lnTo>
                  <a:pt x="62814" y="1567586"/>
                </a:lnTo>
                <a:lnTo>
                  <a:pt x="102844" y="1578419"/>
                </a:lnTo>
                <a:lnTo>
                  <a:pt x="531393" y="1578419"/>
                </a:lnTo>
                <a:lnTo>
                  <a:pt x="531393" y="1233855"/>
                </a:lnTo>
                <a:close/>
              </a:path>
              <a:path w="6388734" h="1578609">
                <a:moveTo>
                  <a:pt x="2236749" y="1371688"/>
                </a:moveTo>
                <a:lnTo>
                  <a:pt x="2228672" y="1318031"/>
                </a:lnTo>
                <a:lnTo>
                  <a:pt x="2224049" y="1308849"/>
                </a:lnTo>
                <a:lnTo>
                  <a:pt x="2224049" y="1371688"/>
                </a:lnTo>
                <a:lnTo>
                  <a:pt x="2224049" y="1440599"/>
                </a:lnTo>
                <a:lnTo>
                  <a:pt x="2216950" y="1489252"/>
                </a:lnTo>
                <a:lnTo>
                  <a:pt x="2197620" y="1529029"/>
                </a:lnTo>
                <a:lnTo>
                  <a:pt x="2168956" y="1555864"/>
                </a:lnTo>
                <a:lnTo>
                  <a:pt x="2133904" y="1565719"/>
                </a:lnTo>
                <a:lnTo>
                  <a:pt x="939901" y="1565719"/>
                </a:lnTo>
                <a:lnTo>
                  <a:pt x="939901" y="1246555"/>
                </a:lnTo>
                <a:lnTo>
                  <a:pt x="2133904" y="1246555"/>
                </a:lnTo>
                <a:lnTo>
                  <a:pt x="2168956" y="1256398"/>
                </a:lnTo>
                <a:lnTo>
                  <a:pt x="2197620" y="1283246"/>
                </a:lnTo>
                <a:lnTo>
                  <a:pt x="2216950" y="1323022"/>
                </a:lnTo>
                <a:lnTo>
                  <a:pt x="2224049" y="1371688"/>
                </a:lnTo>
                <a:lnTo>
                  <a:pt x="2224049" y="1308849"/>
                </a:lnTo>
                <a:lnTo>
                  <a:pt x="2206625" y="1274229"/>
                </a:lnTo>
                <a:lnTo>
                  <a:pt x="2176005" y="1246555"/>
                </a:lnTo>
                <a:lnTo>
                  <a:pt x="2173935" y="1244688"/>
                </a:lnTo>
                <a:lnTo>
                  <a:pt x="2133904" y="1233855"/>
                </a:lnTo>
                <a:lnTo>
                  <a:pt x="927201" y="1233855"/>
                </a:lnTo>
                <a:lnTo>
                  <a:pt x="531406" y="1233855"/>
                </a:lnTo>
                <a:lnTo>
                  <a:pt x="531406" y="1578419"/>
                </a:lnTo>
                <a:lnTo>
                  <a:pt x="927201" y="1578419"/>
                </a:lnTo>
                <a:lnTo>
                  <a:pt x="2133904" y="1578419"/>
                </a:lnTo>
                <a:lnTo>
                  <a:pt x="2173935" y="1567586"/>
                </a:lnTo>
                <a:lnTo>
                  <a:pt x="2206625" y="1538058"/>
                </a:lnTo>
                <a:lnTo>
                  <a:pt x="2228672" y="1494243"/>
                </a:lnTo>
                <a:lnTo>
                  <a:pt x="2236749" y="1440599"/>
                </a:lnTo>
                <a:lnTo>
                  <a:pt x="2236749" y="1371688"/>
                </a:lnTo>
                <a:close/>
              </a:path>
              <a:path w="6388734" h="1578609">
                <a:moveTo>
                  <a:pt x="2236749" y="137833"/>
                </a:moveTo>
                <a:lnTo>
                  <a:pt x="2228672" y="84175"/>
                </a:lnTo>
                <a:lnTo>
                  <a:pt x="2224049" y="74993"/>
                </a:lnTo>
                <a:lnTo>
                  <a:pt x="2224049" y="137833"/>
                </a:lnTo>
                <a:lnTo>
                  <a:pt x="2224049" y="206743"/>
                </a:lnTo>
                <a:lnTo>
                  <a:pt x="2216950" y="255397"/>
                </a:lnTo>
                <a:lnTo>
                  <a:pt x="2197620" y="295173"/>
                </a:lnTo>
                <a:lnTo>
                  <a:pt x="2168956" y="322008"/>
                </a:lnTo>
                <a:lnTo>
                  <a:pt x="2133904" y="331863"/>
                </a:lnTo>
                <a:lnTo>
                  <a:pt x="544093" y="331863"/>
                </a:lnTo>
                <a:lnTo>
                  <a:pt x="544093" y="12700"/>
                </a:lnTo>
                <a:lnTo>
                  <a:pt x="2133904" y="12700"/>
                </a:lnTo>
                <a:lnTo>
                  <a:pt x="2168956" y="22555"/>
                </a:lnTo>
                <a:lnTo>
                  <a:pt x="2197620" y="49390"/>
                </a:lnTo>
                <a:lnTo>
                  <a:pt x="2216950" y="89166"/>
                </a:lnTo>
                <a:lnTo>
                  <a:pt x="2224049" y="137833"/>
                </a:lnTo>
                <a:lnTo>
                  <a:pt x="2224049" y="74993"/>
                </a:lnTo>
                <a:lnTo>
                  <a:pt x="2206625" y="40373"/>
                </a:lnTo>
                <a:lnTo>
                  <a:pt x="2176005" y="12700"/>
                </a:lnTo>
                <a:lnTo>
                  <a:pt x="2173935" y="10833"/>
                </a:lnTo>
                <a:lnTo>
                  <a:pt x="2133904" y="0"/>
                </a:lnTo>
                <a:lnTo>
                  <a:pt x="531393" y="0"/>
                </a:lnTo>
                <a:lnTo>
                  <a:pt x="102844" y="0"/>
                </a:lnTo>
                <a:lnTo>
                  <a:pt x="62814" y="10833"/>
                </a:lnTo>
                <a:lnTo>
                  <a:pt x="30124" y="40373"/>
                </a:lnTo>
                <a:lnTo>
                  <a:pt x="8089" y="84175"/>
                </a:lnTo>
                <a:lnTo>
                  <a:pt x="0" y="137833"/>
                </a:lnTo>
                <a:lnTo>
                  <a:pt x="0" y="206743"/>
                </a:lnTo>
                <a:lnTo>
                  <a:pt x="8089" y="260388"/>
                </a:lnTo>
                <a:lnTo>
                  <a:pt x="30124" y="304203"/>
                </a:lnTo>
                <a:lnTo>
                  <a:pt x="62814" y="333730"/>
                </a:lnTo>
                <a:lnTo>
                  <a:pt x="102844" y="344563"/>
                </a:lnTo>
                <a:lnTo>
                  <a:pt x="531393" y="344563"/>
                </a:lnTo>
                <a:lnTo>
                  <a:pt x="2133904" y="344563"/>
                </a:lnTo>
                <a:lnTo>
                  <a:pt x="2173935" y="333730"/>
                </a:lnTo>
                <a:lnTo>
                  <a:pt x="2206625" y="304203"/>
                </a:lnTo>
                <a:lnTo>
                  <a:pt x="2228672" y="260388"/>
                </a:lnTo>
                <a:lnTo>
                  <a:pt x="2236749" y="206743"/>
                </a:lnTo>
                <a:lnTo>
                  <a:pt x="2236749" y="137833"/>
                </a:lnTo>
                <a:close/>
              </a:path>
              <a:path w="6388734" h="1578609">
                <a:moveTo>
                  <a:pt x="4683315" y="0"/>
                </a:moveTo>
                <a:lnTo>
                  <a:pt x="4254766" y="0"/>
                </a:lnTo>
                <a:lnTo>
                  <a:pt x="4214736" y="10833"/>
                </a:lnTo>
                <a:lnTo>
                  <a:pt x="4182046" y="40373"/>
                </a:lnTo>
                <a:lnTo>
                  <a:pt x="4160012" y="84175"/>
                </a:lnTo>
                <a:lnTo>
                  <a:pt x="4151922" y="137833"/>
                </a:lnTo>
                <a:lnTo>
                  <a:pt x="4151922" y="206743"/>
                </a:lnTo>
                <a:lnTo>
                  <a:pt x="4160012" y="260388"/>
                </a:lnTo>
                <a:lnTo>
                  <a:pt x="4182046" y="304203"/>
                </a:lnTo>
                <a:lnTo>
                  <a:pt x="4214736" y="333730"/>
                </a:lnTo>
                <a:lnTo>
                  <a:pt x="4254766" y="344563"/>
                </a:lnTo>
                <a:lnTo>
                  <a:pt x="4683315" y="344563"/>
                </a:lnTo>
                <a:lnTo>
                  <a:pt x="4683315" y="0"/>
                </a:lnTo>
                <a:close/>
              </a:path>
              <a:path w="6388734" h="1578609">
                <a:moveTo>
                  <a:pt x="6388671" y="1371688"/>
                </a:moveTo>
                <a:lnTo>
                  <a:pt x="6380594" y="1318031"/>
                </a:lnTo>
                <a:lnTo>
                  <a:pt x="6358547" y="1274229"/>
                </a:lnTo>
                <a:lnTo>
                  <a:pt x="6325857" y="1244688"/>
                </a:lnTo>
                <a:lnTo>
                  <a:pt x="6285827" y="1233855"/>
                </a:lnTo>
                <a:lnTo>
                  <a:pt x="4254766" y="1233855"/>
                </a:lnTo>
                <a:lnTo>
                  <a:pt x="4214749" y="1244688"/>
                </a:lnTo>
                <a:lnTo>
                  <a:pt x="4182059" y="1274229"/>
                </a:lnTo>
                <a:lnTo>
                  <a:pt x="4160012" y="1318031"/>
                </a:lnTo>
                <a:lnTo>
                  <a:pt x="4151934" y="1371688"/>
                </a:lnTo>
                <a:lnTo>
                  <a:pt x="4151934" y="1440599"/>
                </a:lnTo>
                <a:lnTo>
                  <a:pt x="4160012" y="1494243"/>
                </a:lnTo>
                <a:lnTo>
                  <a:pt x="4182059" y="1538058"/>
                </a:lnTo>
                <a:lnTo>
                  <a:pt x="4214749" y="1567586"/>
                </a:lnTo>
                <a:lnTo>
                  <a:pt x="4254766" y="1578419"/>
                </a:lnTo>
                <a:lnTo>
                  <a:pt x="6285827" y="1578419"/>
                </a:lnTo>
                <a:lnTo>
                  <a:pt x="6325857" y="1567586"/>
                </a:lnTo>
                <a:lnTo>
                  <a:pt x="6358547" y="1538058"/>
                </a:lnTo>
                <a:lnTo>
                  <a:pt x="6380594" y="1494243"/>
                </a:lnTo>
                <a:lnTo>
                  <a:pt x="6388671" y="1440599"/>
                </a:lnTo>
                <a:lnTo>
                  <a:pt x="6388671" y="1371688"/>
                </a:lnTo>
                <a:close/>
              </a:path>
              <a:path w="6388734" h="1578609">
                <a:moveTo>
                  <a:pt x="6388671" y="137833"/>
                </a:moveTo>
                <a:lnTo>
                  <a:pt x="6380594" y="84175"/>
                </a:lnTo>
                <a:lnTo>
                  <a:pt x="6375971" y="74993"/>
                </a:lnTo>
                <a:lnTo>
                  <a:pt x="6375971" y="137833"/>
                </a:lnTo>
                <a:lnTo>
                  <a:pt x="6375971" y="206743"/>
                </a:lnTo>
                <a:lnTo>
                  <a:pt x="6368872" y="255397"/>
                </a:lnTo>
                <a:lnTo>
                  <a:pt x="6349543" y="295173"/>
                </a:lnTo>
                <a:lnTo>
                  <a:pt x="6320879" y="322008"/>
                </a:lnTo>
                <a:lnTo>
                  <a:pt x="6285827" y="331863"/>
                </a:lnTo>
                <a:lnTo>
                  <a:pt x="5404040" y="331863"/>
                </a:lnTo>
                <a:lnTo>
                  <a:pt x="5404040" y="12700"/>
                </a:lnTo>
                <a:lnTo>
                  <a:pt x="6285827" y="12700"/>
                </a:lnTo>
                <a:lnTo>
                  <a:pt x="6320879" y="22555"/>
                </a:lnTo>
                <a:lnTo>
                  <a:pt x="6349543" y="49390"/>
                </a:lnTo>
                <a:lnTo>
                  <a:pt x="6368872" y="89166"/>
                </a:lnTo>
                <a:lnTo>
                  <a:pt x="6375971" y="137833"/>
                </a:lnTo>
                <a:lnTo>
                  <a:pt x="6375971" y="74993"/>
                </a:lnTo>
                <a:lnTo>
                  <a:pt x="6358547" y="40373"/>
                </a:lnTo>
                <a:lnTo>
                  <a:pt x="6327927" y="12700"/>
                </a:lnTo>
                <a:lnTo>
                  <a:pt x="6325857" y="10833"/>
                </a:lnTo>
                <a:lnTo>
                  <a:pt x="6285827" y="0"/>
                </a:lnTo>
                <a:lnTo>
                  <a:pt x="5391353" y="0"/>
                </a:lnTo>
                <a:lnTo>
                  <a:pt x="4683328" y="0"/>
                </a:lnTo>
                <a:lnTo>
                  <a:pt x="4683328" y="344563"/>
                </a:lnTo>
                <a:lnTo>
                  <a:pt x="5391340" y="344563"/>
                </a:lnTo>
                <a:lnTo>
                  <a:pt x="6285827" y="344563"/>
                </a:lnTo>
                <a:lnTo>
                  <a:pt x="6325857" y="333730"/>
                </a:lnTo>
                <a:lnTo>
                  <a:pt x="6327927" y="331863"/>
                </a:lnTo>
                <a:lnTo>
                  <a:pt x="6358547" y="304203"/>
                </a:lnTo>
                <a:lnTo>
                  <a:pt x="6380594" y="260388"/>
                </a:lnTo>
                <a:lnTo>
                  <a:pt x="6388671" y="206743"/>
                </a:lnTo>
                <a:lnTo>
                  <a:pt x="6388671" y="137833"/>
                </a:lnTo>
                <a:close/>
              </a:path>
            </a:pathLst>
          </a:custGeom>
          <a:solidFill>
            <a:srgbClr val="68C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687" y="7284322"/>
            <a:ext cx="2036445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Öncesinde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(3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ş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GÜN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800" b="1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AKİKA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227" y="8519459"/>
            <a:ext cx="202946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İlkokulda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GÜN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800" b="1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31F20"/>
                </a:solidFill>
                <a:latin typeface="Arial"/>
                <a:cs typeface="Arial"/>
              </a:rPr>
              <a:t>45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AKİKA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3577" y="7284322"/>
            <a:ext cx="1544955" cy="46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Ortaokulda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GÜN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800" b="1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2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231F20"/>
                </a:solidFill>
                <a:latin typeface="Arial"/>
                <a:cs typeface="Arial"/>
              </a:rPr>
              <a:t>SA</a:t>
            </a:r>
            <a:r>
              <a:rPr sz="1800" b="1" spc="-24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8977" y="8544859"/>
            <a:ext cx="1594485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Lisede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GÜN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800" b="1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231F20"/>
                </a:solidFill>
                <a:latin typeface="Arial"/>
                <a:cs typeface="Arial"/>
              </a:rPr>
              <a:t>SA</a:t>
            </a:r>
            <a:r>
              <a:rPr sz="1800" b="1" spc="-24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0872" y="7029726"/>
            <a:ext cx="6718934" cy="3017520"/>
          </a:xfrm>
          <a:custGeom>
            <a:avLst/>
            <a:gdLst/>
            <a:ahLst/>
            <a:cxnLst/>
            <a:rect l="l" t="t" r="r" b="b"/>
            <a:pathLst>
              <a:path w="6718934" h="3017520">
                <a:moveTo>
                  <a:pt x="6718312" y="2902483"/>
                </a:moveTo>
                <a:lnTo>
                  <a:pt x="6688906" y="2970371"/>
                </a:lnTo>
                <a:lnTo>
                  <a:pt x="6655915" y="2995253"/>
                </a:lnTo>
                <a:lnTo>
                  <a:pt x="6614080" y="3011571"/>
                </a:lnTo>
                <a:lnTo>
                  <a:pt x="6565912" y="3017431"/>
                </a:lnTo>
                <a:lnTo>
                  <a:pt x="152400" y="3017431"/>
                </a:lnTo>
                <a:lnTo>
                  <a:pt x="104231" y="3011571"/>
                </a:lnTo>
                <a:lnTo>
                  <a:pt x="62396" y="2995253"/>
                </a:lnTo>
                <a:lnTo>
                  <a:pt x="29405" y="2970371"/>
                </a:lnTo>
                <a:lnTo>
                  <a:pt x="7769" y="2938817"/>
                </a:lnTo>
                <a:lnTo>
                  <a:pt x="0" y="2902483"/>
                </a:lnTo>
                <a:lnTo>
                  <a:pt x="0" y="114960"/>
                </a:lnTo>
                <a:lnTo>
                  <a:pt x="29405" y="47067"/>
                </a:lnTo>
                <a:lnTo>
                  <a:pt x="62396" y="22181"/>
                </a:lnTo>
                <a:lnTo>
                  <a:pt x="104231" y="5861"/>
                </a:lnTo>
                <a:lnTo>
                  <a:pt x="152400" y="0"/>
                </a:lnTo>
                <a:lnTo>
                  <a:pt x="6565912" y="0"/>
                </a:lnTo>
                <a:lnTo>
                  <a:pt x="6614080" y="5861"/>
                </a:lnTo>
                <a:lnTo>
                  <a:pt x="6655915" y="22181"/>
                </a:lnTo>
                <a:lnTo>
                  <a:pt x="6688906" y="47067"/>
                </a:lnTo>
                <a:lnTo>
                  <a:pt x="6710542" y="78625"/>
                </a:lnTo>
                <a:lnTo>
                  <a:pt x="6718312" y="114960"/>
                </a:lnTo>
                <a:lnTo>
                  <a:pt x="6718312" y="2902483"/>
                </a:lnTo>
                <a:close/>
              </a:path>
            </a:pathLst>
          </a:custGeom>
          <a:ln w="25399">
            <a:solidFill>
              <a:srgbClr val="197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12" y="10150919"/>
            <a:ext cx="7560309" cy="541655"/>
            <a:chOff x="-12" y="10150919"/>
            <a:chExt cx="7560309" cy="541655"/>
          </a:xfrm>
        </p:grpSpPr>
        <p:sp>
          <p:nvSpPr>
            <p:cNvPr id="11" name="object 11"/>
            <p:cNvSpPr/>
            <p:nvPr/>
          </p:nvSpPr>
          <p:spPr>
            <a:xfrm>
              <a:off x="-12" y="10150919"/>
              <a:ext cx="7560309" cy="541655"/>
            </a:xfrm>
            <a:custGeom>
              <a:avLst/>
              <a:gdLst/>
              <a:ahLst/>
              <a:cxnLst/>
              <a:rect l="l" t="t" r="r" b="b"/>
              <a:pathLst>
                <a:path w="7560309" h="541654">
                  <a:moveTo>
                    <a:pt x="7560081" y="0"/>
                  </a:moveTo>
                  <a:lnTo>
                    <a:pt x="0" y="0"/>
                  </a:lnTo>
                  <a:lnTo>
                    <a:pt x="0" y="541083"/>
                  </a:lnTo>
                  <a:lnTo>
                    <a:pt x="7560081" y="541083"/>
                  </a:lnTo>
                  <a:lnTo>
                    <a:pt x="7560081" y="0"/>
                  </a:lnTo>
                  <a:close/>
                </a:path>
              </a:pathLst>
            </a:custGeom>
            <a:solidFill>
              <a:srgbClr val="68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1426" y="10202532"/>
              <a:ext cx="449856" cy="46332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271014" y="10236575"/>
            <a:ext cx="623517" cy="377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5"/>
              </a:spcBef>
            </a:pPr>
            <a:r>
              <a:rPr lang="tr-TR" spc="-85" dirty="0"/>
              <a:t>ŞUBAT</a:t>
            </a:r>
            <a:r>
              <a:rPr spc="-110" dirty="0"/>
              <a:t> </a:t>
            </a:r>
          </a:p>
          <a:p>
            <a:pPr marL="12700" algn="ctr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</a:t>
            </a:r>
            <a:r>
              <a:rPr lang="tr-TR" spc="15" dirty="0">
                <a:solidFill>
                  <a:srgbClr val="F1F2F2"/>
                </a:solidFill>
              </a:rPr>
              <a:t>5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21242" y="10266357"/>
            <a:ext cx="31813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02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6" name="Resim 15" descr="metin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B35BA670-22EF-2CEF-E057-1B8331F1B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81" y="9916463"/>
            <a:ext cx="727119" cy="800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468" y="106671"/>
            <a:ext cx="18491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0" dirty="0">
                <a:solidFill>
                  <a:srgbClr val="197F3F"/>
                </a:solidFill>
                <a:latin typeface="Tahoma"/>
                <a:cs typeface="Tahoma"/>
              </a:rPr>
              <a:t>Ne</a:t>
            </a:r>
            <a:r>
              <a:rPr sz="1500" b="1" spc="-1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197F3F"/>
                </a:solidFill>
                <a:latin typeface="Tahoma"/>
                <a:cs typeface="Tahoma"/>
              </a:rPr>
              <a:t>Zaman</a:t>
            </a:r>
            <a:r>
              <a:rPr sz="1500" b="1" spc="-1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197F3F"/>
                </a:solidFill>
                <a:latin typeface="Tahoma"/>
                <a:cs typeface="Tahoma"/>
              </a:rPr>
              <a:t>İnternet?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3103" y="510236"/>
            <a:ext cx="5455920" cy="2489835"/>
            <a:chOff x="1003103" y="510236"/>
            <a:chExt cx="5455920" cy="2489835"/>
          </a:xfrm>
        </p:grpSpPr>
        <p:sp>
          <p:nvSpPr>
            <p:cNvPr id="4" name="object 4"/>
            <p:cNvSpPr/>
            <p:nvPr/>
          </p:nvSpPr>
          <p:spPr>
            <a:xfrm>
              <a:off x="1028503" y="689793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40" h="447040">
                  <a:moveTo>
                    <a:pt x="446557" y="223278"/>
                  </a:moveTo>
                  <a:lnTo>
                    <a:pt x="442020" y="268278"/>
                  </a:lnTo>
                  <a:lnTo>
                    <a:pt x="429007" y="310190"/>
                  </a:lnTo>
                  <a:lnTo>
                    <a:pt x="408418" y="348117"/>
                  </a:lnTo>
                  <a:lnTo>
                    <a:pt x="381150" y="381161"/>
                  </a:lnTo>
                  <a:lnTo>
                    <a:pt x="348103" y="408425"/>
                  </a:lnTo>
                  <a:lnTo>
                    <a:pt x="310174" y="429011"/>
                  </a:lnTo>
                  <a:lnTo>
                    <a:pt x="268262" y="442021"/>
                  </a:lnTo>
                  <a:lnTo>
                    <a:pt x="223266" y="446557"/>
                  </a:lnTo>
                  <a:lnTo>
                    <a:pt x="178270" y="442021"/>
                  </a:lnTo>
                  <a:lnTo>
                    <a:pt x="136361" y="429011"/>
                  </a:lnTo>
                  <a:lnTo>
                    <a:pt x="98436" y="408425"/>
                  </a:lnTo>
                  <a:lnTo>
                    <a:pt x="65393" y="381161"/>
                  </a:lnTo>
                  <a:lnTo>
                    <a:pt x="38130" y="348117"/>
                  </a:lnTo>
                  <a:lnTo>
                    <a:pt x="17545" y="310190"/>
                  </a:lnTo>
                  <a:lnTo>
                    <a:pt x="4536" y="268278"/>
                  </a:lnTo>
                  <a:lnTo>
                    <a:pt x="0" y="223278"/>
                  </a:lnTo>
                  <a:lnTo>
                    <a:pt x="4536" y="178279"/>
                  </a:lnTo>
                  <a:lnTo>
                    <a:pt x="17545" y="136367"/>
                  </a:lnTo>
                  <a:lnTo>
                    <a:pt x="38130" y="98439"/>
                  </a:lnTo>
                  <a:lnTo>
                    <a:pt x="65393" y="65395"/>
                  </a:lnTo>
                  <a:lnTo>
                    <a:pt x="98436" y="38131"/>
                  </a:lnTo>
                  <a:lnTo>
                    <a:pt x="136361" y="17545"/>
                  </a:lnTo>
                  <a:lnTo>
                    <a:pt x="178270" y="4536"/>
                  </a:lnTo>
                  <a:lnTo>
                    <a:pt x="223266" y="0"/>
                  </a:lnTo>
                  <a:lnTo>
                    <a:pt x="268262" y="4536"/>
                  </a:lnTo>
                  <a:lnTo>
                    <a:pt x="310174" y="17545"/>
                  </a:lnTo>
                  <a:lnTo>
                    <a:pt x="348103" y="38131"/>
                  </a:lnTo>
                  <a:lnTo>
                    <a:pt x="381150" y="65395"/>
                  </a:lnTo>
                  <a:lnTo>
                    <a:pt x="408418" y="98439"/>
                  </a:lnTo>
                  <a:lnTo>
                    <a:pt x="429007" y="136367"/>
                  </a:lnTo>
                  <a:lnTo>
                    <a:pt x="442020" y="178279"/>
                  </a:lnTo>
                  <a:lnTo>
                    <a:pt x="446557" y="223278"/>
                  </a:lnTo>
                  <a:close/>
                </a:path>
              </a:pathLst>
            </a:custGeom>
            <a:ln w="50800">
              <a:solidFill>
                <a:srgbClr val="68C2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5452" y="535636"/>
              <a:ext cx="255270" cy="478790"/>
            </a:xfrm>
            <a:custGeom>
              <a:avLst/>
              <a:gdLst/>
              <a:ahLst/>
              <a:cxnLst/>
              <a:rect l="l" t="t" r="r" b="b"/>
              <a:pathLst>
                <a:path w="255269" h="478790">
                  <a:moveTo>
                    <a:pt x="255193" y="0"/>
                  </a:moveTo>
                  <a:lnTo>
                    <a:pt x="86868" y="478459"/>
                  </a:lnTo>
                  <a:lnTo>
                    <a:pt x="32575" y="303631"/>
                  </a:lnTo>
                  <a:lnTo>
                    <a:pt x="0" y="30363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1140" y="689793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40">
                  <a:moveTo>
                    <a:pt x="446557" y="223278"/>
                  </a:moveTo>
                  <a:lnTo>
                    <a:pt x="442021" y="268278"/>
                  </a:lnTo>
                  <a:lnTo>
                    <a:pt x="429011" y="310190"/>
                  </a:lnTo>
                  <a:lnTo>
                    <a:pt x="408426" y="348117"/>
                  </a:lnTo>
                  <a:lnTo>
                    <a:pt x="381163" y="381161"/>
                  </a:lnTo>
                  <a:lnTo>
                    <a:pt x="348120" y="408425"/>
                  </a:lnTo>
                  <a:lnTo>
                    <a:pt x="310195" y="429011"/>
                  </a:lnTo>
                  <a:lnTo>
                    <a:pt x="268286" y="442021"/>
                  </a:lnTo>
                  <a:lnTo>
                    <a:pt x="223291" y="446557"/>
                  </a:lnTo>
                  <a:lnTo>
                    <a:pt x="178295" y="442021"/>
                  </a:lnTo>
                  <a:lnTo>
                    <a:pt x="136383" y="429011"/>
                  </a:lnTo>
                  <a:lnTo>
                    <a:pt x="98454" y="408425"/>
                  </a:lnTo>
                  <a:lnTo>
                    <a:pt x="65406" y="381161"/>
                  </a:lnTo>
                  <a:lnTo>
                    <a:pt x="38138" y="348117"/>
                  </a:lnTo>
                  <a:lnTo>
                    <a:pt x="17549" y="310190"/>
                  </a:lnTo>
                  <a:lnTo>
                    <a:pt x="4537" y="268278"/>
                  </a:lnTo>
                  <a:lnTo>
                    <a:pt x="0" y="223278"/>
                  </a:lnTo>
                  <a:lnTo>
                    <a:pt x="4537" y="178279"/>
                  </a:lnTo>
                  <a:lnTo>
                    <a:pt x="17549" y="136367"/>
                  </a:lnTo>
                  <a:lnTo>
                    <a:pt x="38138" y="98439"/>
                  </a:lnTo>
                  <a:lnTo>
                    <a:pt x="65406" y="65395"/>
                  </a:lnTo>
                  <a:lnTo>
                    <a:pt x="98454" y="38131"/>
                  </a:lnTo>
                  <a:lnTo>
                    <a:pt x="136383" y="17545"/>
                  </a:lnTo>
                  <a:lnTo>
                    <a:pt x="178295" y="4536"/>
                  </a:lnTo>
                  <a:lnTo>
                    <a:pt x="223291" y="0"/>
                  </a:lnTo>
                  <a:lnTo>
                    <a:pt x="268286" y="4536"/>
                  </a:lnTo>
                  <a:lnTo>
                    <a:pt x="310195" y="17545"/>
                  </a:lnTo>
                  <a:lnTo>
                    <a:pt x="348120" y="38131"/>
                  </a:lnTo>
                  <a:lnTo>
                    <a:pt x="381163" y="65395"/>
                  </a:lnTo>
                  <a:lnTo>
                    <a:pt x="408426" y="98439"/>
                  </a:lnTo>
                  <a:lnTo>
                    <a:pt x="429011" y="136367"/>
                  </a:lnTo>
                  <a:lnTo>
                    <a:pt x="442021" y="178279"/>
                  </a:lnTo>
                  <a:lnTo>
                    <a:pt x="446557" y="223278"/>
                  </a:lnTo>
                  <a:close/>
                </a:path>
              </a:pathLst>
            </a:custGeom>
            <a:ln w="50800">
              <a:solidFill>
                <a:srgbClr val="68C2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8089" y="535636"/>
              <a:ext cx="255270" cy="478790"/>
            </a:xfrm>
            <a:custGeom>
              <a:avLst/>
              <a:gdLst/>
              <a:ahLst/>
              <a:cxnLst/>
              <a:rect l="l" t="t" r="r" b="b"/>
              <a:pathLst>
                <a:path w="255269" h="478790">
                  <a:moveTo>
                    <a:pt x="255193" y="0"/>
                  </a:moveTo>
                  <a:lnTo>
                    <a:pt x="86867" y="478459"/>
                  </a:lnTo>
                  <a:lnTo>
                    <a:pt x="32575" y="303631"/>
                  </a:lnTo>
                  <a:lnTo>
                    <a:pt x="0" y="303631"/>
                  </a:lnTo>
                </a:path>
              </a:pathLst>
            </a:custGeom>
            <a:ln w="508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3801" y="689793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40">
                  <a:moveTo>
                    <a:pt x="446557" y="223278"/>
                  </a:moveTo>
                  <a:lnTo>
                    <a:pt x="442020" y="268278"/>
                  </a:lnTo>
                  <a:lnTo>
                    <a:pt x="429007" y="310190"/>
                  </a:lnTo>
                  <a:lnTo>
                    <a:pt x="408418" y="348117"/>
                  </a:lnTo>
                  <a:lnTo>
                    <a:pt x="381150" y="381161"/>
                  </a:lnTo>
                  <a:lnTo>
                    <a:pt x="348103" y="408425"/>
                  </a:lnTo>
                  <a:lnTo>
                    <a:pt x="310174" y="429011"/>
                  </a:lnTo>
                  <a:lnTo>
                    <a:pt x="268262" y="442021"/>
                  </a:lnTo>
                  <a:lnTo>
                    <a:pt x="223265" y="446557"/>
                  </a:lnTo>
                  <a:lnTo>
                    <a:pt x="178270" y="442021"/>
                  </a:lnTo>
                  <a:lnTo>
                    <a:pt x="136361" y="429011"/>
                  </a:lnTo>
                  <a:lnTo>
                    <a:pt x="98436" y="408425"/>
                  </a:lnTo>
                  <a:lnTo>
                    <a:pt x="65393" y="381161"/>
                  </a:lnTo>
                  <a:lnTo>
                    <a:pt x="38130" y="348117"/>
                  </a:lnTo>
                  <a:lnTo>
                    <a:pt x="17545" y="310190"/>
                  </a:lnTo>
                  <a:lnTo>
                    <a:pt x="4536" y="268278"/>
                  </a:lnTo>
                  <a:lnTo>
                    <a:pt x="0" y="223278"/>
                  </a:lnTo>
                  <a:lnTo>
                    <a:pt x="4536" y="178279"/>
                  </a:lnTo>
                  <a:lnTo>
                    <a:pt x="17545" y="136367"/>
                  </a:lnTo>
                  <a:lnTo>
                    <a:pt x="38130" y="98439"/>
                  </a:lnTo>
                  <a:lnTo>
                    <a:pt x="65393" y="65395"/>
                  </a:lnTo>
                  <a:lnTo>
                    <a:pt x="98436" y="38131"/>
                  </a:lnTo>
                  <a:lnTo>
                    <a:pt x="136361" y="17545"/>
                  </a:lnTo>
                  <a:lnTo>
                    <a:pt x="178270" y="4536"/>
                  </a:lnTo>
                  <a:lnTo>
                    <a:pt x="223265" y="0"/>
                  </a:lnTo>
                  <a:lnTo>
                    <a:pt x="268262" y="4536"/>
                  </a:lnTo>
                  <a:lnTo>
                    <a:pt x="310174" y="17545"/>
                  </a:lnTo>
                  <a:lnTo>
                    <a:pt x="348103" y="38131"/>
                  </a:lnTo>
                  <a:lnTo>
                    <a:pt x="381150" y="65395"/>
                  </a:lnTo>
                  <a:lnTo>
                    <a:pt x="408418" y="98439"/>
                  </a:lnTo>
                  <a:lnTo>
                    <a:pt x="429007" y="136367"/>
                  </a:lnTo>
                  <a:lnTo>
                    <a:pt x="442020" y="178279"/>
                  </a:lnTo>
                  <a:lnTo>
                    <a:pt x="446557" y="223278"/>
                  </a:lnTo>
                  <a:close/>
                </a:path>
              </a:pathLst>
            </a:custGeom>
            <a:ln w="50800">
              <a:solidFill>
                <a:srgbClr val="68C2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0751" y="535636"/>
              <a:ext cx="255270" cy="478790"/>
            </a:xfrm>
            <a:custGeom>
              <a:avLst/>
              <a:gdLst/>
              <a:ahLst/>
              <a:cxnLst/>
              <a:rect l="l" t="t" r="r" b="b"/>
              <a:pathLst>
                <a:path w="255270" h="478790">
                  <a:moveTo>
                    <a:pt x="255193" y="0"/>
                  </a:moveTo>
                  <a:lnTo>
                    <a:pt x="86867" y="478459"/>
                  </a:lnTo>
                  <a:lnTo>
                    <a:pt x="32575" y="303631"/>
                  </a:lnTo>
                  <a:lnTo>
                    <a:pt x="0" y="30363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4820" y="2527752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39">
                  <a:moveTo>
                    <a:pt x="446557" y="223278"/>
                  </a:moveTo>
                  <a:lnTo>
                    <a:pt x="442020" y="268278"/>
                  </a:lnTo>
                  <a:lnTo>
                    <a:pt x="429007" y="310190"/>
                  </a:lnTo>
                  <a:lnTo>
                    <a:pt x="408418" y="348117"/>
                  </a:lnTo>
                  <a:lnTo>
                    <a:pt x="381150" y="381161"/>
                  </a:lnTo>
                  <a:lnTo>
                    <a:pt x="348103" y="408425"/>
                  </a:lnTo>
                  <a:lnTo>
                    <a:pt x="310174" y="429011"/>
                  </a:lnTo>
                  <a:lnTo>
                    <a:pt x="268262" y="442021"/>
                  </a:lnTo>
                  <a:lnTo>
                    <a:pt x="223266" y="446557"/>
                  </a:lnTo>
                  <a:lnTo>
                    <a:pt x="178270" y="442021"/>
                  </a:lnTo>
                  <a:lnTo>
                    <a:pt x="136361" y="429011"/>
                  </a:lnTo>
                  <a:lnTo>
                    <a:pt x="98436" y="408425"/>
                  </a:lnTo>
                  <a:lnTo>
                    <a:pt x="65393" y="381161"/>
                  </a:lnTo>
                  <a:lnTo>
                    <a:pt x="38130" y="348117"/>
                  </a:lnTo>
                  <a:lnTo>
                    <a:pt x="17545" y="310190"/>
                  </a:lnTo>
                  <a:lnTo>
                    <a:pt x="4536" y="268278"/>
                  </a:lnTo>
                  <a:lnTo>
                    <a:pt x="0" y="223278"/>
                  </a:lnTo>
                  <a:lnTo>
                    <a:pt x="4536" y="178279"/>
                  </a:lnTo>
                  <a:lnTo>
                    <a:pt x="17545" y="136367"/>
                  </a:lnTo>
                  <a:lnTo>
                    <a:pt x="38130" y="98439"/>
                  </a:lnTo>
                  <a:lnTo>
                    <a:pt x="65393" y="65395"/>
                  </a:lnTo>
                  <a:lnTo>
                    <a:pt x="98436" y="38131"/>
                  </a:lnTo>
                  <a:lnTo>
                    <a:pt x="136361" y="17545"/>
                  </a:lnTo>
                  <a:lnTo>
                    <a:pt x="178270" y="4536"/>
                  </a:lnTo>
                  <a:lnTo>
                    <a:pt x="223266" y="0"/>
                  </a:lnTo>
                  <a:lnTo>
                    <a:pt x="268262" y="4536"/>
                  </a:lnTo>
                  <a:lnTo>
                    <a:pt x="310174" y="17545"/>
                  </a:lnTo>
                  <a:lnTo>
                    <a:pt x="348103" y="38131"/>
                  </a:lnTo>
                  <a:lnTo>
                    <a:pt x="381150" y="65395"/>
                  </a:lnTo>
                  <a:lnTo>
                    <a:pt x="408418" y="98439"/>
                  </a:lnTo>
                  <a:lnTo>
                    <a:pt x="429007" y="136367"/>
                  </a:lnTo>
                  <a:lnTo>
                    <a:pt x="442020" y="178279"/>
                  </a:lnTo>
                  <a:lnTo>
                    <a:pt x="446557" y="223278"/>
                  </a:lnTo>
                  <a:close/>
                </a:path>
              </a:pathLst>
            </a:custGeom>
            <a:ln w="50800">
              <a:solidFill>
                <a:srgbClr val="68C2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1771" y="2373595"/>
              <a:ext cx="255270" cy="478790"/>
            </a:xfrm>
            <a:custGeom>
              <a:avLst/>
              <a:gdLst/>
              <a:ahLst/>
              <a:cxnLst/>
              <a:rect l="l" t="t" r="r" b="b"/>
              <a:pathLst>
                <a:path w="255269" h="478789">
                  <a:moveTo>
                    <a:pt x="255193" y="0"/>
                  </a:moveTo>
                  <a:lnTo>
                    <a:pt x="86867" y="478459"/>
                  </a:lnTo>
                  <a:lnTo>
                    <a:pt x="32575" y="303631"/>
                  </a:lnTo>
                  <a:lnTo>
                    <a:pt x="0" y="30363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7458" y="2527752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39">
                  <a:moveTo>
                    <a:pt x="446557" y="223278"/>
                  </a:moveTo>
                  <a:lnTo>
                    <a:pt x="442021" y="268278"/>
                  </a:lnTo>
                  <a:lnTo>
                    <a:pt x="429011" y="310190"/>
                  </a:lnTo>
                  <a:lnTo>
                    <a:pt x="408426" y="348117"/>
                  </a:lnTo>
                  <a:lnTo>
                    <a:pt x="381163" y="381161"/>
                  </a:lnTo>
                  <a:lnTo>
                    <a:pt x="348120" y="408425"/>
                  </a:lnTo>
                  <a:lnTo>
                    <a:pt x="310195" y="429011"/>
                  </a:lnTo>
                  <a:lnTo>
                    <a:pt x="268286" y="442021"/>
                  </a:lnTo>
                  <a:lnTo>
                    <a:pt x="223291" y="446557"/>
                  </a:lnTo>
                  <a:lnTo>
                    <a:pt x="178295" y="442021"/>
                  </a:lnTo>
                  <a:lnTo>
                    <a:pt x="136383" y="429011"/>
                  </a:lnTo>
                  <a:lnTo>
                    <a:pt x="98454" y="408425"/>
                  </a:lnTo>
                  <a:lnTo>
                    <a:pt x="65406" y="381161"/>
                  </a:lnTo>
                  <a:lnTo>
                    <a:pt x="38138" y="348117"/>
                  </a:lnTo>
                  <a:lnTo>
                    <a:pt x="17549" y="310190"/>
                  </a:lnTo>
                  <a:lnTo>
                    <a:pt x="4537" y="268278"/>
                  </a:lnTo>
                  <a:lnTo>
                    <a:pt x="0" y="223278"/>
                  </a:lnTo>
                  <a:lnTo>
                    <a:pt x="4537" y="178279"/>
                  </a:lnTo>
                  <a:lnTo>
                    <a:pt x="17549" y="136367"/>
                  </a:lnTo>
                  <a:lnTo>
                    <a:pt x="38138" y="98439"/>
                  </a:lnTo>
                  <a:lnTo>
                    <a:pt x="65406" y="65395"/>
                  </a:lnTo>
                  <a:lnTo>
                    <a:pt x="98454" y="38131"/>
                  </a:lnTo>
                  <a:lnTo>
                    <a:pt x="136383" y="17545"/>
                  </a:lnTo>
                  <a:lnTo>
                    <a:pt x="178295" y="4536"/>
                  </a:lnTo>
                  <a:lnTo>
                    <a:pt x="223291" y="0"/>
                  </a:lnTo>
                  <a:lnTo>
                    <a:pt x="268286" y="4536"/>
                  </a:lnTo>
                  <a:lnTo>
                    <a:pt x="310195" y="17545"/>
                  </a:lnTo>
                  <a:lnTo>
                    <a:pt x="348120" y="38131"/>
                  </a:lnTo>
                  <a:lnTo>
                    <a:pt x="381163" y="65395"/>
                  </a:lnTo>
                  <a:lnTo>
                    <a:pt x="408426" y="98439"/>
                  </a:lnTo>
                  <a:lnTo>
                    <a:pt x="429011" y="136367"/>
                  </a:lnTo>
                  <a:lnTo>
                    <a:pt x="442021" y="178279"/>
                  </a:lnTo>
                  <a:lnTo>
                    <a:pt x="446557" y="223278"/>
                  </a:lnTo>
                  <a:close/>
                </a:path>
              </a:pathLst>
            </a:custGeom>
            <a:ln w="50800">
              <a:solidFill>
                <a:srgbClr val="68C2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4408" y="2373595"/>
              <a:ext cx="255270" cy="478790"/>
            </a:xfrm>
            <a:custGeom>
              <a:avLst/>
              <a:gdLst/>
              <a:ahLst/>
              <a:cxnLst/>
              <a:rect l="l" t="t" r="r" b="b"/>
              <a:pathLst>
                <a:path w="255270" h="478789">
                  <a:moveTo>
                    <a:pt x="255193" y="0"/>
                  </a:moveTo>
                  <a:lnTo>
                    <a:pt x="86867" y="478459"/>
                  </a:lnTo>
                  <a:lnTo>
                    <a:pt x="32575" y="303631"/>
                  </a:lnTo>
                  <a:lnTo>
                    <a:pt x="0" y="30363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0120" y="2527752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39">
                  <a:moveTo>
                    <a:pt x="446557" y="223278"/>
                  </a:moveTo>
                  <a:lnTo>
                    <a:pt x="442020" y="268278"/>
                  </a:lnTo>
                  <a:lnTo>
                    <a:pt x="429007" y="310190"/>
                  </a:lnTo>
                  <a:lnTo>
                    <a:pt x="408418" y="348117"/>
                  </a:lnTo>
                  <a:lnTo>
                    <a:pt x="381150" y="381161"/>
                  </a:lnTo>
                  <a:lnTo>
                    <a:pt x="348103" y="408425"/>
                  </a:lnTo>
                  <a:lnTo>
                    <a:pt x="310174" y="429011"/>
                  </a:lnTo>
                  <a:lnTo>
                    <a:pt x="268262" y="442021"/>
                  </a:lnTo>
                  <a:lnTo>
                    <a:pt x="223265" y="446557"/>
                  </a:lnTo>
                  <a:lnTo>
                    <a:pt x="178270" y="442021"/>
                  </a:lnTo>
                  <a:lnTo>
                    <a:pt x="136361" y="429011"/>
                  </a:lnTo>
                  <a:lnTo>
                    <a:pt x="98436" y="408425"/>
                  </a:lnTo>
                  <a:lnTo>
                    <a:pt x="65393" y="381161"/>
                  </a:lnTo>
                  <a:lnTo>
                    <a:pt x="38130" y="348117"/>
                  </a:lnTo>
                  <a:lnTo>
                    <a:pt x="17545" y="310190"/>
                  </a:lnTo>
                  <a:lnTo>
                    <a:pt x="4536" y="268278"/>
                  </a:lnTo>
                  <a:lnTo>
                    <a:pt x="0" y="223278"/>
                  </a:lnTo>
                  <a:lnTo>
                    <a:pt x="4536" y="178279"/>
                  </a:lnTo>
                  <a:lnTo>
                    <a:pt x="17545" y="136367"/>
                  </a:lnTo>
                  <a:lnTo>
                    <a:pt x="38130" y="98439"/>
                  </a:lnTo>
                  <a:lnTo>
                    <a:pt x="65393" y="65395"/>
                  </a:lnTo>
                  <a:lnTo>
                    <a:pt x="98436" y="38131"/>
                  </a:lnTo>
                  <a:lnTo>
                    <a:pt x="136361" y="17545"/>
                  </a:lnTo>
                  <a:lnTo>
                    <a:pt x="178270" y="4536"/>
                  </a:lnTo>
                  <a:lnTo>
                    <a:pt x="223265" y="0"/>
                  </a:lnTo>
                  <a:lnTo>
                    <a:pt x="268262" y="4536"/>
                  </a:lnTo>
                  <a:lnTo>
                    <a:pt x="310174" y="17545"/>
                  </a:lnTo>
                  <a:lnTo>
                    <a:pt x="348103" y="38131"/>
                  </a:lnTo>
                  <a:lnTo>
                    <a:pt x="381150" y="65395"/>
                  </a:lnTo>
                  <a:lnTo>
                    <a:pt x="408418" y="98439"/>
                  </a:lnTo>
                  <a:lnTo>
                    <a:pt x="429007" y="136367"/>
                  </a:lnTo>
                  <a:lnTo>
                    <a:pt x="442020" y="178279"/>
                  </a:lnTo>
                  <a:lnTo>
                    <a:pt x="446557" y="223278"/>
                  </a:lnTo>
                  <a:close/>
                </a:path>
              </a:pathLst>
            </a:custGeom>
            <a:ln w="50800">
              <a:solidFill>
                <a:srgbClr val="68C2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77069" y="2373595"/>
              <a:ext cx="255270" cy="478790"/>
            </a:xfrm>
            <a:custGeom>
              <a:avLst/>
              <a:gdLst/>
              <a:ahLst/>
              <a:cxnLst/>
              <a:rect l="l" t="t" r="r" b="b"/>
              <a:pathLst>
                <a:path w="255270" h="478789">
                  <a:moveTo>
                    <a:pt x="255193" y="0"/>
                  </a:moveTo>
                  <a:lnTo>
                    <a:pt x="86867" y="478459"/>
                  </a:lnTo>
                  <a:lnTo>
                    <a:pt x="32575" y="303631"/>
                  </a:lnTo>
                  <a:lnTo>
                    <a:pt x="0" y="30363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86439" y="689793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40">
                  <a:moveTo>
                    <a:pt x="446557" y="223278"/>
                  </a:moveTo>
                  <a:lnTo>
                    <a:pt x="442021" y="268278"/>
                  </a:lnTo>
                  <a:lnTo>
                    <a:pt x="429011" y="310190"/>
                  </a:lnTo>
                  <a:lnTo>
                    <a:pt x="408426" y="348117"/>
                  </a:lnTo>
                  <a:lnTo>
                    <a:pt x="381163" y="381161"/>
                  </a:lnTo>
                  <a:lnTo>
                    <a:pt x="348120" y="408425"/>
                  </a:lnTo>
                  <a:lnTo>
                    <a:pt x="310195" y="429011"/>
                  </a:lnTo>
                  <a:lnTo>
                    <a:pt x="268286" y="442021"/>
                  </a:lnTo>
                  <a:lnTo>
                    <a:pt x="223291" y="446557"/>
                  </a:lnTo>
                  <a:lnTo>
                    <a:pt x="178295" y="442021"/>
                  </a:lnTo>
                  <a:lnTo>
                    <a:pt x="136383" y="429011"/>
                  </a:lnTo>
                  <a:lnTo>
                    <a:pt x="98454" y="408425"/>
                  </a:lnTo>
                  <a:lnTo>
                    <a:pt x="65406" y="381161"/>
                  </a:lnTo>
                  <a:lnTo>
                    <a:pt x="38138" y="348117"/>
                  </a:lnTo>
                  <a:lnTo>
                    <a:pt x="17549" y="310190"/>
                  </a:lnTo>
                  <a:lnTo>
                    <a:pt x="4537" y="268278"/>
                  </a:lnTo>
                  <a:lnTo>
                    <a:pt x="0" y="223278"/>
                  </a:lnTo>
                  <a:lnTo>
                    <a:pt x="4537" y="178279"/>
                  </a:lnTo>
                  <a:lnTo>
                    <a:pt x="17549" y="136367"/>
                  </a:lnTo>
                  <a:lnTo>
                    <a:pt x="38138" y="98439"/>
                  </a:lnTo>
                  <a:lnTo>
                    <a:pt x="65406" y="65395"/>
                  </a:lnTo>
                  <a:lnTo>
                    <a:pt x="98454" y="38131"/>
                  </a:lnTo>
                  <a:lnTo>
                    <a:pt x="136383" y="17545"/>
                  </a:lnTo>
                  <a:lnTo>
                    <a:pt x="178295" y="4536"/>
                  </a:lnTo>
                  <a:lnTo>
                    <a:pt x="223291" y="0"/>
                  </a:lnTo>
                  <a:lnTo>
                    <a:pt x="268286" y="4536"/>
                  </a:lnTo>
                  <a:lnTo>
                    <a:pt x="310195" y="17545"/>
                  </a:lnTo>
                  <a:lnTo>
                    <a:pt x="348120" y="38131"/>
                  </a:lnTo>
                  <a:lnTo>
                    <a:pt x="381163" y="65395"/>
                  </a:lnTo>
                  <a:lnTo>
                    <a:pt x="408426" y="98439"/>
                  </a:lnTo>
                  <a:lnTo>
                    <a:pt x="429011" y="136367"/>
                  </a:lnTo>
                  <a:lnTo>
                    <a:pt x="442021" y="178279"/>
                  </a:lnTo>
                  <a:lnTo>
                    <a:pt x="446557" y="223278"/>
                  </a:lnTo>
                  <a:close/>
                </a:path>
              </a:pathLst>
            </a:custGeom>
            <a:ln w="50800">
              <a:solidFill>
                <a:srgbClr val="68C2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3388" y="535636"/>
              <a:ext cx="255270" cy="478790"/>
            </a:xfrm>
            <a:custGeom>
              <a:avLst/>
              <a:gdLst/>
              <a:ahLst/>
              <a:cxnLst/>
              <a:rect l="l" t="t" r="r" b="b"/>
              <a:pathLst>
                <a:path w="255270" h="478790">
                  <a:moveTo>
                    <a:pt x="255193" y="0"/>
                  </a:moveTo>
                  <a:lnTo>
                    <a:pt x="86867" y="478459"/>
                  </a:lnTo>
                  <a:lnTo>
                    <a:pt x="32575" y="303631"/>
                  </a:lnTo>
                  <a:lnTo>
                    <a:pt x="0" y="30363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9067" y="1170978"/>
            <a:ext cx="97409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115" algn="ctr">
              <a:lnSpc>
                <a:spcPct val="1083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Bilgisayarın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ebeveyn</a:t>
            </a:r>
            <a:r>
              <a:rPr sz="100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koruma </a:t>
            </a:r>
            <a:r>
              <a:rPr sz="1000" b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sistemini</a:t>
            </a:r>
            <a:endParaRPr sz="1000">
              <a:latin typeface="Arial"/>
              <a:cs typeface="Arial"/>
            </a:endParaRPr>
          </a:p>
          <a:p>
            <a:pPr marL="31115" algn="ctr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açtım.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1695" y="1170978"/>
            <a:ext cx="86614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83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Çocuğumun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internet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aşına 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uy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gun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sitele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re 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girdiğinden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eminim.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4539" y="3012478"/>
            <a:ext cx="947419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Çocuğumla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teknoloji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dışında 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eterince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akit 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geçiriyorum.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9486" y="3012478"/>
            <a:ext cx="78232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Teknoloji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kullanımında </a:t>
            </a:r>
            <a:r>
              <a:rPr sz="1000" b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ona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doğru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bir  </a:t>
            </a:r>
            <a:r>
              <a:rPr sz="1000" b="1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ol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modelim.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87616" y="3012478"/>
            <a:ext cx="9925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83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Çocuğumun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internette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kısıtlı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ont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ollü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akit 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geçirdiğinden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eminim.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99835" y="1170978"/>
            <a:ext cx="9163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Çocuğumun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kullandığı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bilgis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ar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ailece  kullandığımız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ortak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bilgis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06461" y="1170978"/>
            <a:ext cx="80581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Çocuğumla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interneti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nasıl 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kullanacağına </a:t>
            </a:r>
            <a:r>
              <a:rPr sz="1000" b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dair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sohbet  ediyorum.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379" y="3981362"/>
            <a:ext cx="7174230" cy="592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1695" marR="2159635" algn="ctr">
              <a:lnSpc>
                <a:spcPct val="1083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Çocuğunuzu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bilgis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arla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baş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başa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bırakmadan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önce 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bütün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bunları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aptığını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dan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lüt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emin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olun.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Arial"/>
              <a:cs typeface="Arial"/>
            </a:endParaRPr>
          </a:p>
          <a:p>
            <a:pPr marR="1270" algn="ctr">
              <a:lnSpc>
                <a:spcPct val="100000"/>
              </a:lnSpc>
            </a:pPr>
            <a:r>
              <a:rPr sz="1400" b="1" spc="-55" dirty="0">
                <a:solidFill>
                  <a:srgbClr val="197F3F"/>
                </a:solidFill>
                <a:latin typeface="Tahoma"/>
                <a:cs typeface="Tahoma"/>
              </a:rPr>
              <a:t>Çocukların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97F3F"/>
                </a:solidFill>
                <a:latin typeface="Tahoma"/>
                <a:cs typeface="Tahoma"/>
              </a:rPr>
              <a:t>Sorunlu</a:t>
            </a:r>
            <a:r>
              <a:rPr sz="1400" b="1" spc="2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97F3F"/>
                </a:solidFill>
                <a:latin typeface="Tahoma"/>
                <a:cs typeface="Tahoma"/>
              </a:rPr>
              <a:t>Teknoloji</a:t>
            </a:r>
            <a:r>
              <a:rPr sz="1400" b="1" spc="2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197F3F"/>
                </a:solidFill>
                <a:latin typeface="Tahoma"/>
                <a:cs typeface="Tahoma"/>
              </a:rPr>
              <a:t>Kullanımı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97F3F"/>
                </a:solidFill>
                <a:latin typeface="Tahoma"/>
                <a:cs typeface="Tahoma"/>
              </a:rPr>
              <a:t>ile</a:t>
            </a:r>
            <a:r>
              <a:rPr sz="1400" b="1" spc="2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197F3F"/>
                </a:solidFill>
                <a:latin typeface="Tahoma"/>
                <a:cs typeface="Tahoma"/>
              </a:rPr>
              <a:t>BaĘa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197F3F"/>
                </a:solidFill>
                <a:latin typeface="Tahoma"/>
                <a:cs typeface="Tahoma"/>
              </a:rPr>
              <a:t>Çıkmada</a:t>
            </a:r>
            <a:r>
              <a:rPr sz="1400" b="1" spc="2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97F3F"/>
                </a:solidFill>
                <a:latin typeface="Tahoma"/>
                <a:cs typeface="Tahoma"/>
              </a:rPr>
              <a:t>Anne</a:t>
            </a:r>
            <a:r>
              <a:rPr sz="1400" b="1" spc="2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197F3F"/>
                </a:solidFill>
                <a:latin typeface="Tahoma"/>
                <a:cs typeface="Tahoma"/>
              </a:rPr>
              <a:t>Baba</a:t>
            </a:r>
            <a:r>
              <a:rPr sz="1400" b="1" spc="15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197F3F"/>
                </a:solidFill>
                <a:latin typeface="Tahoma"/>
                <a:cs typeface="Tahoma"/>
              </a:rPr>
              <a:t>YaklaĘımı</a:t>
            </a:r>
            <a:endParaRPr sz="1400">
              <a:latin typeface="Tahoma"/>
              <a:cs typeface="Tahoma"/>
            </a:endParaRPr>
          </a:p>
          <a:p>
            <a:pPr marL="12700" marR="9525" indent="253365" algn="just">
              <a:lnSpc>
                <a:spcPts val="1300"/>
              </a:lnSpc>
              <a:spcBef>
                <a:spcPts val="680"/>
              </a:spcBef>
            </a:pP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Anne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babalar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gerek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kendilerinin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teknolojik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araçları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alışkanlıkları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gerekse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çocukların 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</a:t>
            </a:r>
            <a:r>
              <a:rPr sz="1300" spc="-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-3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lojik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araçlar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kullanmalarına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yönelik 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tutumlarıyla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onların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sağlıklı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veya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sorunlu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düzeyde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 kullan</a:t>
            </a:r>
            <a:r>
              <a:rPr sz="1300" spc="-1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masını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etkileyebilmektedirler.</a:t>
            </a:r>
            <a:endParaRPr sz="1300">
              <a:latin typeface="Microsoft Sans Serif"/>
              <a:cs typeface="Microsoft Sans Serif"/>
            </a:endParaRPr>
          </a:p>
          <a:p>
            <a:pPr marL="12700" marR="9525" indent="253365" algn="just">
              <a:lnSpc>
                <a:spcPts val="1300"/>
              </a:lnSpc>
              <a:spcBef>
                <a:spcPts val="700"/>
              </a:spcBef>
            </a:pP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Anne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babaların;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çocukların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sorunlu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düzeylerini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önlemek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veya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azaltmak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için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aşağı</a:t>
            </a:r>
            <a:r>
              <a:rPr sz="1300" spc="-4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-3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sıralanan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yaklaşımları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benimsemeleri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yararlı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olabilir:</a:t>
            </a:r>
            <a:endParaRPr sz="1300">
              <a:latin typeface="Microsoft Sans Serif"/>
              <a:cs typeface="Microsoft Sans Serif"/>
            </a:endParaRPr>
          </a:p>
          <a:p>
            <a:pPr marL="12700" marR="9525" indent="254000" algn="just">
              <a:lnSpc>
                <a:spcPts val="1300"/>
              </a:lnSpc>
              <a:spcBef>
                <a:spcPts val="700"/>
              </a:spcBef>
              <a:buFont typeface="Microsoft Sans Serif"/>
              <a:buChar char="•"/>
              <a:tabLst>
                <a:tab pos="356235" algn="l"/>
              </a:tabLst>
            </a:pP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3-6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yaşındaki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çocukların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internet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geçireceği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günlük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süre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çok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kısa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olmalıdır.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Sınır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koyma</a:t>
            </a:r>
            <a:r>
              <a:rPr sz="13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-3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yı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yaşlarda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öğrenmelidirler.</a:t>
            </a:r>
            <a:endParaRPr sz="1300">
              <a:latin typeface="Arial"/>
              <a:cs typeface="Arial"/>
            </a:endParaRPr>
          </a:p>
          <a:p>
            <a:pPr marL="12700" marR="5080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Ekranlarla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geçen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süre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içinde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aile mutlaka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 yanında olmalıdır.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Çocuk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yalnız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bırakıl</a:t>
            </a:r>
            <a:r>
              <a:rPr sz="13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mamalıdır.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Çocukları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kontrol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etmezsek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istemediğimiz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içeriklere ulaşabilirler.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Korkutucu,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şiddet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içeren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oyun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ya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programlara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ulaşabilirler.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Onun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oynayacağı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oyunları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önce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siz deneyin. Şiddet, </a:t>
            </a:r>
            <a:r>
              <a:rPr sz="1300" i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korku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öğeleri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içeriyor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mu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kontrol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edin.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amaçla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aile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koruma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paketlerinden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yararlanın.</a:t>
            </a:r>
            <a:endParaRPr sz="1300">
              <a:latin typeface="Arial"/>
              <a:cs typeface="Arial"/>
            </a:endParaRPr>
          </a:p>
          <a:p>
            <a:pPr marL="12700" marR="5080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Çocuklarımızı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teknolojik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aletler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büyütmemelidir,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çocuk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bakıcısı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değildir.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Evet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size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kolaylık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sağlıyor,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bunu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biliyoruz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ancak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teknolojiyi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bakıcı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kullanırsanız,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gelecekte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çocuğunuzun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bağımlı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olma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riski </a:t>
            </a:r>
            <a:r>
              <a:rPr sz="1300" i="1" spc="-5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yüksek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1300">
              <a:latin typeface="Arial"/>
              <a:cs typeface="Arial"/>
            </a:endParaRPr>
          </a:p>
          <a:p>
            <a:pPr marL="12700" marR="5080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Çocukların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bazı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davranışları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anne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babalarından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model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yoluyla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öğrendiği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düşünüldüğünde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anne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babanın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çocukla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birlikte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geçirdiği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zamanın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ne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kadarını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telefonla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uğraşarak,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TV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seyrederek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veya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bilgisayar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başında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geçirdiği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gibi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kullanım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alışkanlıkları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kulla</a:t>
            </a:r>
            <a:r>
              <a:rPr sz="1300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nım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oranı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üzerinde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etkili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olabilir.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çerçevede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çocuğa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teknolojiyi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işlevsel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kullanma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becerisi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kazandırmada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anne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babanın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uygun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birer rol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model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olması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beklenir.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anlamda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anne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baba,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çocuğunun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kullanımın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alışkanlıklarını değiştirmek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istiyorsa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anne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babanın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kendi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tekno</a:t>
            </a:r>
            <a:r>
              <a:rPr sz="13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loji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kullanımını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gözden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geçirmesi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gerekiyorsa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değişiklikler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yapması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gerekir.</a:t>
            </a:r>
            <a:endParaRPr sz="1300">
              <a:latin typeface="Arial"/>
              <a:cs typeface="Arial"/>
            </a:endParaRPr>
          </a:p>
          <a:p>
            <a:pPr marL="12700" marR="5080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Çocuk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teknolojiyi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sorunlu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kabul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edilebilecek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düzeyde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kullanıyorsa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teknolojinin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ödül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veya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ceza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kullanılmaması gerekir. Özellikle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yaparsan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sana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bugün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tablet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yok."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veya "......yapar</a:t>
            </a:r>
            <a:r>
              <a:rPr sz="13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saat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daha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çizgi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film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izleyebilirsin."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gibi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teknolojiyi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ödül,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ceza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sisteminin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parçası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haline </a:t>
            </a:r>
            <a:r>
              <a:rPr sz="1300" i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getirmek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sorunlu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kullanımı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başa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çıkmaya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zarar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verebilir.</a:t>
            </a:r>
            <a:endParaRPr sz="1300">
              <a:latin typeface="Arial"/>
              <a:cs typeface="Arial"/>
            </a:endParaRPr>
          </a:p>
          <a:p>
            <a:pPr marL="12700" marR="5080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Çocuğun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evde en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çok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zaman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geçirdiği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yerlere </a:t>
            </a:r>
            <a:r>
              <a:rPr sz="1300" i="1" spc="-40" dirty="0">
                <a:solidFill>
                  <a:srgbClr val="231F20"/>
                </a:solidFill>
                <a:latin typeface="Arial"/>
                <a:cs typeface="Arial"/>
              </a:rPr>
              <a:t>TV,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bilgisayar,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tablet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gibi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teknolojik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aletleri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koymamak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araçları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hatırlama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seviyesini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dolayısıyla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isteme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oranını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azaltabilir.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0885" y="457202"/>
            <a:ext cx="6718300" cy="3949700"/>
          </a:xfrm>
          <a:custGeom>
            <a:avLst/>
            <a:gdLst/>
            <a:ahLst/>
            <a:cxnLst/>
            <a:rect l="l" t="t" r="r" b="b"/>
            <a:pathLst>
              <a:path w="6718300" h="3949700">
                <a:moveTo>
                  <a:pt x="6718300" y="3799230"/>
                </a:moveTo>
                <a:lnTo>
                  <a:pt x="6710530" y="3846788"/>
                </a:lnTo>
                <a:lnTo>
                  <a:pt x="6688894" y="3888093"/>
                </a:lnTo>
                <a:lnTo>
                  <a:pt x="6655903" y="3920666"/>
                </a:lnTo>
                <a:lnTo>
                  <a:pt x="6614068" y="3942028"/>
                </a:lnTo>
                <a:lnTo>
                  <a:pt x="6565900" y="3949699"/>
                </a:lnTo>
                <a:lnTo>
                  <a:pt x="152400" y="3949699"/>
                </a:lnTo>
                <a:lnTo>
                  <a:pt x="104231" y="3942028"/>
                </a:lnTo>
                <a:lnTo>
                  <a:pt x="62396" y="3920666"/>
                </a:lnTo>
                <a:lnTo>
                  <a:pt x="29405" y="3888093"/>
                </a:lnTo>
                <a:lnTo>
                  <a:pt x="7769" y="3846788"/>
                </a:lnTo>
                <a:lnTo>
                  <a:pt x="0" y="3799230"/>
                </a:lnTo>
                <a:lnTo>
                  <a:pt x="0" y="150456"/>
                </a:lnTo>
                <a:lnTo>
                  <a:pt x="7769" y="102900"/>
                </a:lnTo>
                <a:lnTo>
                  <a:pt x="29405" y="61598"/>
                </a:lnTo>
                <a:lnTo>
                  <a:pt x="62396" y="29029"/>
                </a:lnTo>
                <a:lnTo>
                  <a:pt x="104231" y="7670"/>
                </a:lnTo>
                <a:lnTo>
                  <a:pt x="152400" y="0"/>
                </a:lnTo>
                <a:lnTo>
                  <a:pt x="6565900" y="0"/>
                </a:lnTo>
                <a:lnTo>
                  <a:pt x="6614068" y="7670"/>
                </a:lnTo>
                <a:lnTo>
                  <a:pt x="6655903" y="29029"/>
                </a:lnTo>
                <a:lnTo>
                  <a:pt x="6688894" y="61598"/>
                </a:lnTo>
                <a:lnTo>
                  <a:pt x="6710530" y="102900"/>
                </a:lnTo>
                <a:lnTo>
                  <a:pt x="6718300" y="150456"/>
                </a:lnTo>
                <a:lnTo>
                  <a:pt x="6718300" y="3799230"/>
                </a:lnTo>
                <a:close/>
              </a:path>
            </a:pathLst>
          </a:custGeom>
          <a:ln w="25400">
            <a:solidFill>
              <a:srgbClr val="197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" y="10150919"/>
            <a:ext cx="7560309" cy="541655"/>
          </a:xfrm>
          <a:custGeom>
            <a:avLst/>
            <a:gdLst/>
            <a:ahLst/>
            <a:cxnLst/>
            <a:rect l="l" t="t" r="r" b="b"/>
            <a:pathLst>
              <a:path w="7560309" h="541654">
                <a:moveTo>
                  <a:pt x="7560081" y="0"/>
                </a:moveTo>
                <a:lnTo>
                  <a:pt x="0" y="0"/>
                </a:lnTo>
                <a:lnTo>
                  <a:pt x="0" y="541083"/>
                </a:lnTo>
                <a:lnTo>
                  <a:pt x="7560081" y="541083"/>
                </a:lnTo>
                <a:lnTo>
                  <a:pt x="7560081" y="0"/>
                </a:lnTo>
                <a:close/>
              </a:path>
            </a:pathLst>
          </a:custGeom>
          <a:solidFill>
            <a:srgbClr val="68C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271014" y="10236575"/>
            <a:ext cx="623517" cy="377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5"/>
              </a:spcBef>
            </a:pPr>
            <a:r>
              <a:rPr lang="tr-TR" spc="-85" dirty="0"/>
              <a:t>ŞUBAT</a:t>
            </a:r>
            <a:r>
              <a:rPr spc="-110" dirty="0"/>
              <a:t> </a:t>
            </a:r>
          </a:p>
          <a:p>
            <a:pPr marL="12700" algn="ctr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</a:t>
            </a:r>
            <a:r>
              <a:rPr lang="tr-TR" spc="15" dirty="0">
                <a:solidFill>
                  <a:srgbClr val="F1F2F2"/>
                </a:solidFill>
              </a:rPr>
              <a:t>5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28671" y="10266357"/>
            <a:ext cx="30289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03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3" name="Resim 32" descr="metin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835228F5-AA4B-A783-18E9-79C322E8C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23" y="10141998"/>
            <a:ext cx="635064" cy="5668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9794" y="8030019"/>
            <a:ext cx="15875" cy="1943100"/>
          </a:xfrm>
          <a:custGeom>
            <a:avLst/>
            <a:gdLst/>
            <a:ahLst/>
            <a:cxnLst/>
            <a:rect l="l" t="t" r="r" b="b"/>
            <a:pathLst>
              <a:path w="15875" h="1943100">
                <a:moveTo>
                  <a:pt x="15468" y="0"/>
                </a:moveTo>
                <a:lnTo>
                  <a:pt x="0" y="0"/>
                </a:lnTo>
                <a:lnTo>
                  <a:pt x="0" y="1943100"/>
                </a:lnTo>
                <a:lnTo>
                  <a:pt x="15468" y="1943100"/>
                </a:lnTo>
                <a:lnTo>
                  <a:pt x="15468" y="0"/>
                </a:lnTo>
                <a:close/>
              </a:path>
            </a:pathLst>
          </a:custGeom>
          <a:solidFill>
            <a:srgbClr val="68C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6727" y="8319602"/>
            <a:ext cx="20432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7995" algn="ctr">
              <a:lnSpc>
                <a:spcPct val="100000"/>
              </a:lnSpc>
              <a:spcBef>
                <a:spcPts val="100"/>
              </a:spcBef>
            </a:pPr>
            <a:r>
              <a:rPr lang="tr-TR" sz="12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SEFA  PİŞKİN   </a:t>
            </a:r>
            <a:r>
              <a:rPr lang="tr-TR" sz="12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PSİKOLOJİK DANIŞMAN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881" y="9302887"/>
            <a:ext cx="21384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tr-TR"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AHİ MESUT ANAOKULU REHBERLİK SERVİSİ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7876" y="6910206"/>
            <a:ext cx="324485" cy="281305"/>
          </a:xfrm>
          <a:custGeom>
            <a:avLst/>
            <a:gdLst/>
            <a:ahLst/>
            <a:cxnLst/>
            <a:rect l="l" t="t" r="r" b="b"/>
            <a:pathLst>
              <a:path w="324485" h="281304">
                <a:moveTo>
                  <a:pt x="324307" y="0"/>
                </a:moveTo>
                <a:lnTo>
                  <a:pt x="0" y="0"/>
                </a:lnTo>
                <a:lnTo>
                  <a:pt x="162153" y="280847"/>
                </a:lnTo>
                <a:lnTo>
                  <a:pt x="324307" y="0"/>
                </a:lnTo>
                <a:close/>
              </a:path>
            </a:pathLst>
          </a:custGeom>
          <a:solidFill>
            <a:srgbClr val="68C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261" y="97660"/>
            <a:ext cx="7215505" cy="73628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46355" indent="253365" algn="just">
              <a:lnSpc>
                <a:spcPts val="1300"/>
              </a:lnSpc>
              <a:spcBef>
                <a:spcPts val="360"/>
              </a:spcBef>
              <a:buChar char="•"/>
              <a:tabLst>
                <a:tab pos="356235" algn="l"/>
              </a:tabLst>
            </a:pPr>
            <a:r>
              <a:rPr sz="1300" i="1" spc="-60" dirty="0">
                <a:solidFill>
                  <a:srgbClr val="231F20"/>
                </a:solidFill>
                <a:latin typeface="Arial"/>
                <a:cs typeface="Arial"/>
              </a:rPr>
              <a:t>Yemek </a:t>
            </a:r>
            <a:r>
              <a:rPr sz="1300" i="1" spc="-30" dirty="0">
                <a:solidFill>
                  <a:srgbClr val="231F20"/>
                </a:solidFill>
                <a:latin typeface="Arial"/>
                <a:cs typeface="Arial"/>
              </a:rPr>
              <a:t>yeme,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uyku,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alt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değiştirme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gibi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temel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ihtiyaçları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karşılanırken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teknolojiden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uzak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tutulması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gerekir.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Bazen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anne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babalar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çocuk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televizyon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izlerken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veya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telefonda oyun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oynarken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yemek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yedirerek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teknolojik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araçlara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olan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bağımlılığını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arttırmaktadırlar.</a:t>
            </a:r>
            <a:endParaRPr sz="1300" dirty="0">
              <a:latin typeface="Arial"/>
              <a:cs typeface="Arial"/>
            </a:endParaRPr>
          </a:p>
          <a:p>
            <a:pPr marL="12700" marR="46355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6235" algn="l"/>
              </a:tabLst>
            </a:pP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Ev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içerisinde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teknolojiye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alternatif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etkinlikler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bulunmalı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çünkü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anlamda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elinden </a:t>
            </a:r>
            <a:r>
              <a:rPr sz="1300" i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oyuncağını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alıyorsak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ona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yeni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oyuncak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vermelidir.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etkinlikler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yaşına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uygun,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aile</a:t>
            </a:r>
            <a:r>
              <a:rPr sz="13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-3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cek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oynanacak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oyunlar,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boyama,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yapbozlar,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yaratıcılığını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tetikleyecek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materyaller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şek</a:t>
            </a:r>
            <a:r>
              <a:rPr sz="1300" i="1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linde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olabilir.</a:t>
            </a:r>
            <a:endParaRPr sz="1300" dirty="0">
              <a:latin typeface="Arial"/>
              <a:cs typeface="Arial"/>
            </a:endParaRPr>
          </a:p>
          <a:p>
            <a:pPr marL="12700" marR="46355" indent="253365" algn="just">
              <a:lnSpc>
                <a:spcPts val="1300"/>
              </a:lnSpc>
              <a:spcBef>
                <a:spcPts val="695"/>
              </a:spcBef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Çocuğun sosyal,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duygusal,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zihinsel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bedensel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gelişimini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destekleyecek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faaliyetlere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katıl</a:t>
            </a:r>
            <a:r>
              <a:rPr sz="1300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ması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kullanımını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azaltabilir.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noktada özellikle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sanatsal,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sportif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etkinlikler,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kurslar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yararlı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olabilir.</a:t>
            </a:r>
            <a:endParaRPr sz="1300" dirty="0">
              <a:latin typeface="Arial"/>
              <a:cs typeface="Arial"/>
            </a:endParaRPr>
          </a:p>
          <a:p>
            <a:pPr marL="12700" marR="46355" indent="253365" algn="r">
              <a:lnSpc>
                <a:spcPts val="1300"/>
              </a:lnSpc>
              <a:spcBef>
                <a:spcPts val="700"/>
              </a:spcBef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Ailede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gün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içerisinde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"sıfır</a:t>
            </a:r>
            <a:r>
              <a:rPr sz="1300" i="1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teknoloji"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saatleri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olmalı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300" i="1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300" i="1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saatlerde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tüm</a:t>
            </a:r>
            <a:r>
              <a:rPr sz="1300" i="1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aile</a:t>
            </a:r>
            <a:r>
              <a:rPr sz="1300" i="1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üyeleri</a:t>
            </a:r>
            <a:r>
              <a:rPr sz="1300" i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tüm </a:t>
            </a:r>
            <a:r>
              <a:rPr sz="1300" i="1" spc="-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teknolojik</a:t>
            </a:r>
            <a:r>
              <a:rPr sz="1300" i="1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araçları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kenara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bırakarak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5" dirty="0">
                <a:solidFill>
                  <a:srgbClr val="231F20"/>
                </a:solidFill>
                <a:latin typeface="Arial"/>
                <a:cs typeface="Arial"/>
              </a:rPr>
              <a:t>birbirleri</a:t>
            </a:r>
            <a:r>
              <a:rPr sz="1300" i="1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iletişim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kurmalıdır.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Örneğin,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akşam</a:t>
            </a:r>
            <a:r>
              <a:rPr sz="13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saat</a:t>
            </a:r>
            <a:endParaRPr sz="1300" dirty="0">
              <a:latin typeface="Arial"/>
              <a:cs typeface="Arial"/>
            </a:endParaRPr>
          </a:p>
          <a:p>
            <a:pPr marL="482600" marR="5080" lvl="1" indent="-482600" algn="r">
              <a:lnSpc>
                <a:spcPts val="1300"/>
              </a:lnSpc>
              <a:buAutoNum type="arabicPeriod"/>
              <a:tabLst>
                <a:tab pos="482600" algn="l"/>
              </a:tabLst>
            </a:pP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45" dirty="0">
                <a:solidFill>
                  <a:srgbClr val="231F20"/>
                </a:solidFill>
                <a:latin typeface="Arial"/>
                <a:cs typeface="Arial"/>
              </a:rPr>
              <a:t>21.00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arası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"sıfır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teknoloji"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saati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belirlenip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saatte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birlikte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zaman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geçirilebilir.</a:t>
            </a:r>
            <a:endParaRPr sz="1300" dirty="0">
              <a:latin typeface="Arial"/>
              <a:cs typeface="Arial"/>
            </a:endParaRPr>
          </a:p>
          <a:p>
            <a:pPr marL="12700" marR="46355" lvl="2" indent="254000" algn="just">
              <a:lnSpc>
                <a:spcPts val="1300"/>
              </a:lnSpc>
              <a:spcBef>
                <a:spcPts val="705"/>
              </a:spcBef>
              <a:buChar char="•"/>
              <a:tabLst>
                <a:tab pos="356235" algn="l"/>
              </a:tabLst>
            </a:pP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Uyumadan</a:t>
            </a:r>
            <a:r>
              <a:rPr sz="13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90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dakika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13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ekranla,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mavi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ışıkla,</a:t>
            </a:r>
            <a:r>
              <a:rPr sz="13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olan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temas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kesilmelidir.</a:t>
            </a:r>
            <a:r>
              <a:rPr sz="13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Mavi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bize</a:t>
            </a:r>
            <a:r>
              <a:rPr sz="13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günün </a:t>
            </a:r>
            <a:r>
              <a:rPr sz="1300" i="1" spc="-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başladığını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anımsatır.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Böylelikle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beynimizi yanıltmış oluruz.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durumda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mavi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ışık,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kaliteli </a:t>
            </a:r>
            <a:r>
              <a:rPr sz="1300" i="1" spc="6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300" i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uyku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uyuma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konusunda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önümüze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engel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çıkar.</a:t>
            </a:r>
            <a:endParaRPr sz="1300" dirty="0">
              <a:latin typeface="Arial"/>
              <a:cs typeface="Arial"/>
            </a:endParaRPr>
          </a:p>
          <a:p>
            <a:pPr marL="12700" marR="46355" lvl="2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Çocuklarınızın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internete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esir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olmaması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için,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onlarla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ilgilenin.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Daha çok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hareket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edecek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oyunlar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oynamasını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teşvik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edin.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Örneğin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oyuncaklarla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oyun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kurun,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ilgisini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30" dirty="0">
                <a:solidFill>
                  <a:srgbClr val="231F20"/>
                </a:solidFill>
                <a:latin typeface="Arial"/>
                <a:cs typeface="Arial"/>
              </a:rPr>
              <a:t>çekecek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etkin</a:t>
            </a:r>
            <a:r>
              <a:rPr sz="1300" i="1" spc="4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-3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likler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yapın.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Hareket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etmek,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internet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dikkatlerini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çeker.</a:t>
            </a:r>
            <a:endParaRPr sz="1300" dirty="0">
              <a:latin typeface="Arial"/>
              <a:cs typeface="Arial"/>
            </a:endParaRPr>
          </a:p>
          <a:p>
            <a:pPr marL="12700" marR="46355" lvl="2" indent="253365" algn="just">
              <a:lnSpc>
                <a:spcPts val="13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Diğer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çocuklarla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1300" i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olmalarını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sağlayın.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Sosyalleşmelerine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yardımcı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olun. 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Çünkü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sosyal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olmayı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öğrenen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çocuklar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internete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az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düşkün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olurlar.</a:t>
            </a:r>
            <a:endParaRPr sz="1300" dirty="0">
              <a:latin typeface="Arial"/>
              <a:cs typeface="Arial"/>
            </a:endParaRPr>
          </a:p>
          <a:p>
            <a:pPr marL="12700" marR="51435" lvl="2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-45" dirty="0">
                <a:solidFill>
                  <a:srgbClr val="231F20"/>
                </a:solidFill>
                <a:latin typeface="Arial"/>
                <a:cs typeface="Arial"/>
              </a:rPr>
              <a:t>Tüm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boş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zamanlarında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internet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ilgilenmelerine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engel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olun.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İnternet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hayatlarının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her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ala</a:t>
            </a:r>
            <a:r>
              <a:rPr sz="13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nında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olmamalıdır.</a:t>
            </a:r>
            <a:endParaRPr sz="1300" dirty="0">
              <a:latin typeface="Arial"/>
              <a:cs typeface="Arial"/>
            </a:endParaRPr>
          </a:p>
          <a:p>
            <a:pPr marL="12700" marR="46355" lvl="2" indent="253365" algn="just">
              <a:lnSpc>
                <a:spcPts val="13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İnternet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olmadan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ailece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var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olabildiğinizi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hissedin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yaşayın. </a:t>
            </a:r>
            <a:r>
              <a:rPr sz="1300" i="1" spc="-5" dirty="0">
                <a:solidFill>
                  <a:srgbClr val="231F20"/>
                </a:solidFill>
                <a:latin typeface="Arial"/>
                <a:cs typeface="Arial"/>
              </a:rPr>
              <a:t>Sizinle </a:t>
            </a:r>
            <a:r>
              <a:rPr sz="1300" i="1" spc="45" dirty="0">
                <a:solidFill>
                  <a:srgbClr val="231F20"/>
                </a:solidFill>
                <a:latin typeface="Arial"/>
                <a:cs typeface="Arial"/>
              </a:rPr>
              <a:t>birlikte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oynadığı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oyunların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yerini internet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almasın. Gerçek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hayatta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oynanan </a:t>
            </a:r>
            <a:r>
              <a:rPr sz="1300" i="1" spc="15" dirty="0">
                <a:solidFill>
                  <a:srgbClr val="231F20"/>
                </a:solidFill>
                <a:latin typeface="Arial"/>
                <a:cs typeface="Arial"/>
              </a:rPr>
              <a:t>oyunlar,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çocuğun </a:t>
            </a:r>
            <a:r>
              <a:rPr sz="1300" i="1" spc="20" dirty="0">
                <a:solidFill>
                  <a:srgbClr val="231F20"/>
                </a:solidFill>
                <a:latin typeface="Arial"/>
                <a:cs typeface="Arial"/>
              </a:rPr>
              <a:t>fiziksel, </a:t>
            </a:r>
            <a:r>
              <a:rPr sz="1300" i="1" spc="25" dirty="0">
                <a:solidFill>
                  <a:srgbClr val="231F20"/>
                </a:solidFill>
                <a:latin typeface="Arial"/>
                <a:cs typeface="Arial"/>
              </a:rPr>
              <a:t>psikolojik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3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sosyal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gelişimine </a:t>
            </a:r>
            <a:r>
              <a:rPr sz="1300" i="1" spc="5" dirty="0">
                <a:solidFill>
                  <a:srgbClr val="231F20"/>
                </a:solidFill>
                <a:latin typeface="Arial"/>
                <a:cs typeface="Arial"/>
              </a:rPr>
              <a:t>katkıda </a:t>
            </a:r>
            <a:r>
              <a:rPr sz="1300" i="1" spc="10" dirty="0">
                <a:solidFill>
                  <a:srgbClr val="231F20"/>
                </a:solidFill>
                <a:latin typeface="Arial"/>
                <a:cs typeface="Arial"/>
              </a:rPr>
              <a:t>bulunur.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Sanal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oyunlar </a:t>
            </a:r>
            <a:r>
              <a:rPr sz="1300" i="1" spc="-1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ihtiyaçları </a:t>
            </a:r>
            <a:r>
              <a:rPr sz="1300" i="1" dirty="0">
                <a:solidFill>
                  <a:srgbClr val="231F20"/>
                </a:solidFill>
                <a:latin typeface="Arial"/>
                <a:cs typeface="Arial"/>
              </a:rPr>
              <a:t>karşılamaz. </a:t>
            </a:r>
            <a:r>
              <a:rPr sz="1300" i="1" spc="-10" dirty="0">
                <a:solidFill>
                  <a:srgbClr val="231F20"/>
                </a:solidFill>
                <a:latin typeface="Arial"/>
                <a:cs typeface="Arial"/>
              </a:rPr>
              <a:t>Gerçek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hayattaki 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30" dirty="0">
                <a:solidFill>
                  <a:srgbClr val="231F20"/>
                </a:solidFill>
                <a:latin typeface="Arial"/>
                <a:cs typeface="Arial"/>
              </a:rPr>
              <a:t>oyunlar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5" dirty="0">
                <a:solidFill>
                  <a:srgbClr val="231F20"/>
                </a:solidFill>
                <a:latin typeface="Arial"/>
                <a:cs typeface="Arial"/>
              </a:rPr>
              <a:t>başka,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internetin </a:t>
            </a:r>
            <a:r>
              <a:rPr sz="1300" i="1" spc="35" dirty="0">
                <a:solidFill>
                  <a:srgbClr val="231F20"/>
                </a:solidFill>
                <a:latin typeface="Arial"/>
                <a:cs typeface="Arial"/>
              </a:rPr>
              <a:t>yeri</a:t>
            </a:r>
            <a:r>
              <a:rPr sz="1300" i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i="1" spc="-20" dirty="0">
                <a:solidFill>
                  <a:srgbClr val="231F20"/>
                </a:solidFill>
                <a:latin typeface="Arial"/>
                <a:cs typeface="Arial"/>
              </a:rPr>
              <a:t>başka.</a:t>
            </a:r>
            <a:endParaRPr sz="1300" dirty="0">
              <a:latin typeface="Arial"/>
              <a:cs typeface="Arial"/>
            </a:endParaRPr>
          </a:p>
          <a:p>
            <a:pPr marL="355600" indent="-89535">
              <a:lnSpc>
                <a:spcPts val="1610"/>
              </a:lnSpc>
              <a:spcBef>
                <a:spcPts val="145"/>
              </a:spcBef>
              <a:buSzPct val="81250"/>
              <a:buFont typeface="Microsoft Sans Serif"/>
              <a:buChar char="•"/>
              <a:tabLst>
                <a:tab pos="355600" algn="l"/>
              </a:tabLst>
            </a:pPr>
            <a:r>
              <a:rPr sz="1600" b="1" i="1" spc="18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600" b="1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6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50" dirty="0">
                <a:solidFill>
                  <a:srgbClr val="231F20"/>
                </a:solidFill>
                <a:latin typeface="Times New Roman"/>
                <a:cs typeface="Times New Roman"/>
              </a:rPr>
              <a:t>nedenl</a:t>
            </a:r>
            <a:r>
              <a:rPr sz="1600" b="1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6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25" dirty="0">
                <a:solidFill>
                  <a:srgbClr val="231F20"/>
                </a:solidFill>
                <a:latin typeface="Times New Roman"/>
                <a:cs typeface="Times New Roman"/>
              </a:rPr>
              <a:t>onunl</a:t>
            </a:r>
            <a:r>
              <a:rPr sz="1600" b="1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6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spc="-260" dirty="0">
                <a:solidFill>
                  <a:srgbClr val="197F3F"/>
                </a:solidFill>
                <a:latin typeface="Tahoma"/>
                <a:cs typeface="Tahoma"/>
              </a:rPr>
              <a:t>O</a:t>
            </a:r>
            <a:r>
              <a:rPr sz="1500" b="1" spc="-130" dirty="0">
                <a:solidFill>
                  <a:srgbClr val="197F3F"/>
                </a:solidFill>
                <a:latin typeface="Tahoma"/>
                <a:cs typeface="Tahoma"/>
              </a:rPr>
              <a:t>YUN</a:t>
            </a:r>
            <a:r>
              <a:rPr sz="1500" b="1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265" dirty="0">
                <a:solidFill>
                  <a:srgbClr val="197F3F"/>
                </a:solidFill>
                <a:latin typeface="Tahoma"/>
                <a:cs typeface="Tahoma"/>
              </a:rPr>
              <a:t>O</a:t>
            </a:r>
            <a:r>
              <a:rPr sz="1500" b="1" spc="-95" dirty="0">
                <a:solidFill>
                  <a:srgbClr val="197F3F"/>
                </a:solidFill>
                <a:latin typeface="Tahoma"/>
                <a:cs typeface="Tahoma"/>
              </a:rPr>
              <a:t>YN</a:t>
            </a:r>
            <a:r>
              <a:rPr sz="1500" b="1" spc="-130" dirty="0">
                <a:solidFill>
                  <a:srgbClr val="197F3F"/>
                </a:solidFill>
                <a:latin typeface="Tahoma"/>
                <a:cs typeface="Tahoma"/>
              </a:rPr>
              <a:t>A</a:t>
            </a:r>
            <a:r>
              <a:rPr sz="1500" b="1" spc="-165" dirty="0">
                <a:solidFill>
                  <a:srgbClr val="197F3F"/>
                </a:solidFill>
                <a:latin typeface="Tahoma"/>
                <a:cs typeface="Tahoma"/>
              </a:rPr>
              <a:t>YIN,</a:t>
            </a:r>
            <a:r>
              <a:rPr sz="1500" b="1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140" dirty="0">
                <a:solidFill>
                  <a:srgbClr val="197F3F"/>
                </a:solidFill>
                <a:latin typeface="Tahoma"/>
                <a:cs typeface="Tahoma"/>
              </a:rPr>
              <a:t>ÇOCUKLA</a:t>
            </a:r>
            <a:r>
              <a:rPr sz="1500" b="1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170" dirty="0">
                <a:solidFill>
                  <a:srgbClr val="197F3F"/>
                </a:solidFill>
                <a:latin typeface="Tahoma"/>
                <a:cs typeface="Tahoma"/>
              </a:rPr>
              <a:t>ÇOCUK</a:t>
            </a:r>
            <a:r>
              <a:rPr sz="1500" b="1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140" dirty="0">
                <a:solidFill>
                  <a:srgbClr val="197F3F"/>
                </a:solidFill>
                <a:latin typeface="Tahoma"/>
                <a:cs typeface="Tahoma"/>
              </a:rPr>
              <a:t>OLUN.</a:t>
            </a:r>
            <a:r>
              <a:rPr sz="1500" b="1" spc="13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600" b="1" i="1" spc="235" dirty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1600" b="1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6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45" dirty="0">
                <a:solidFill>
                  <a:srgbClr val="231F20"/>
                </a:solidFill>
                <a:latin typeface="Times New Roman"/>
                <a:cs typeface="Times New Roman"/>
              </a:rPr>
              <a:t>inter</a:t>
            </a:r>
            <a:r>
              <a:rPr sz="1600" b="1" i="1" spc="10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endParaRPr sz="1600" dirty="0">
              <a:latin typeface="Times New Roman"/>
              <a:cs typeface="Times New Roman"/>
            </a:endParaRPr>
          </a:p>
          <a:p>
            <a:pPr marL="12700" marR="26670">
              <a:lnSpc>
                <a:spcPct val="67700"/>
              </a:lnSpc>
              <a:spcBef>
                <a:spcPts val="309"/>
              </a:spcBef>
            </a:pPr>
            <a:r>
              <a:rPr sz="1600" b="1" i="1" spc="200" dirty="0">
                <a:solidFill>
                  <a:srgbClr val="231F20"/>
                </a:solidFill>
                <a:latin typeface="Times New Roman"/>
                <a:cs typeface="Times New Roman"/>
              </a:rPr>
              <a:t>neti</a:t>
            </a:r>
            <a:r>
              <a:rPr sz="1600" b="1" i="1" spc="4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04" dirty="0">
                <a:solidFill>
                  <a:srgbClr val="231F20"/>
                </a:solidFill>
                <a:latin typeface="Times New Roman"/>
                <a:cs typeface="Times New Roman"/>
              </a:rPr>
              <a:t>yararlı</a:t>
            </a:r>
            <a:r>
              <a:rPr sz="1600" b="1" i="1" spc="4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04" dirty="0">
                <a:solidFill>
                  <a:srgbClr val="231F20"/>
                </a:solidFill>
                <a:latin typeface="Times New Roman"/>
                <a:cs typeface="Times New Roman"/>
              </a:rPr>
              <a:t>kullanmayı</a:t>
            </a:r>
            <a:r>
              <a:rPr sz="1600" b="1" i="1" spc="4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185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600" b="1" i="1" spc="4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10" dirty="0">
                <a:solidFill>
                  <a:srgbClr val="231F20"/>
                </a:solidFill>
                <a:latin typeface="Times New Roman"/>
                <a:cs typeface="Times New Roman"/>
              </a:rPr>
              <a:t>sınırlamayı,</a:t>
            </a:r>
            <a:r>
              <a:rPr sz="1600" b="1" i="1" spc="4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15" dirty="0">
                <a:solidFill>
                  <a:srgbClr val="231F20"/>
                </a:solidFill>
                <a:latin typeface="Times New Roman"/>
                <a:cs typeface="Times New Roman"/>
              </a:rPr>
              <a:t>hayatın</a:t>
            </a:r>
            <a:r>
              <a:rPr sz="1600" b="1" i="1" spc="4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10" dirty="0">
                <a:solidFill>
                  <a:srgbClr val="231F20"/>
                </a:solidFill>
                <a:latin typeface="Times New Roman"/>
                <a:cs typeface="Times New Roman"/>
              </a:rPr>
              <a:t>diğer</a:t>
            </a:r>
            <a:r>
              <a:rPr sz="1600" b="1" i="1" spc="4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195" dirty="0">
                <a:solidFill>
                  <a:srgbClr val="231F20"/>
                </a:solidFill>
                <a:latin typeface="Times New Roman"/>
                <a:cs typeface="Times New Roman"/>
              </a:rPr>
              <a:t>alanlarını </a:t>
            </a:r>
            <a:r>
              <a:rPr sz="1600" b="1" i="1" spc="-3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170" dirty="0">
                <a:solidFill>
                  <a:srgbClr val="231F20"/>
                </a:solidFill>
                <a:latin typeface="Times New Roman"/>
                <a:cs typeface="Times New Roman"/>
              </a:rPr>
              <a:t>ihmal</a:t>
            </a:r>
            <a:r>
              <a:rPr sz="1600" b="1" i="1" spc="3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50" dirty="0">
                <a:solidFill>
                  <a:srgbClr val="231F20"/>
                </a:solidFill>
                <a:latin typeface="Times New Roman"/>
                <a:cs typeface="Times New Roman"/>
              </a:rPr>
              <a:t>etmemeyi</a:t>
            </a:r>
            <a:r>
              <a:rPr sz="1600" b="1" i="1" spc="3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04" dirty="0">
                <a:solidFill>
                  <a:srgbClr val="231F20"/>
                </a:solidFill>
                <a:latin typeface="Times New Roman"/>
                <a:cs typeface="Times New Roman"/>
              </a:rPr>
              <a:t>şimdi</a:t>
            </a:r>
            <a:r>
              <a:rPr sz="1600" b="1" i="1" spc="3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15" dirty="0">
                <a:solidFill>
                  <a:srgbClr val="231F20"/>
                </a:solidFill>
                <a:latin typeface="Times New Roman"/>
                <a:cs typeface="Times New Roman"/>
              </a:rPr>
              <a:t>öğretin,</a:t>
            </a:r>
            <a:r>
              <a:rPr sz="1600" b="1" i="1" spc="3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45" dirty="0">
                <a:solidFill>
                  <a:srgbClr val="231F20"/>
                </a:solidFill>
                <a:latin typeface="Times New Roman"/>
                <a:cs typeface="Times New Roman"/>
              </a:rPr>
              <a:t>gelecekte</a:t>
            </a:r>
            <a:r>
              <a:rPr sz="1600" b="1" i="1" spc="3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210" dirty="0">
                <a:solidFill>
                  <a:srgbClr val="231F20"/>
                </a:solidFill>
                <a:latin typeface="Times New Roman"/>
                <a:cs typeface="Times New Roman"/>
              </a:rPr>
              <a:t>rahat</a:t>
            </a:r>
            <a:r>
              <a:rPr sz="1600" b="1" i="1" spc="3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600" b="1" i="1" spc="175" dirty="0">
                <a:solidFill>
                  <a:srgbClr val="231F20"/>
                </a:solidFill>
                <a:latin typeface="Times New Roman"/>
                <a:cs typeface="Times New Roman"/>
              </a:rPr>
              <a:t>edin...</a:t>
            </a:r>
            <a:r>
              <a:rPr sz="1600" b="1" i="1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  <a:p>
            <a:pPr marL="266700">
              <a:lnSpc>
                <a:spcPts val="1750"/>
              </a:lnSpc>
              <a:spcBef>
                <a:spcPts val="280"/>
              </a:spcBef>
            </a:pPr>
            <a:r>
              <a:rPr sz="1500" b="1" spc="-70" dirty="0">
                <a:solidFill>
                  <a:srgbClr val="197F3F"/>
                </a:solidFill>
                <a:latin typeface="Tahoma"/>
                <a:cs typeface="Tahoma"/>
              </a:rPr>
              <a:t>Ne</a:t>
            </a:r>
            <a:r>
              <a:rPr sz="1500" b="1" spc="-20" dirty="0">
                <a:solidFill>
                  <a:srgbClr val="197F3F"/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197F3F"/>
                </a:solidFill>
                <a:latin typeface="Tahoma"/>
                <a:cs typeface="Tahoma"/>
              </a:rPr>
              <a:t>Yapmalı?</a:t>
            </a:r>
            <a:endParaRPr sz="1500" dirty="0">
              <a:latin typeface="Tahoma"/>
              <a:cs typeface="Tahoma"/>
            </a:endParaRPr>
          </a:p>
          <a:p>
            <a:pPr marL="19685" marR="58419" indent="368300">
              <a:lnSpc>
                <a:spcPct val="76500"/>
              </a:lnSpc>
              <a:spcBef>
                <a:spcPts val="375"/>
              </a:spcBef>
            </a:pPr>
            <a:r>
              <a:rPr sz="1300" spc="-114" dirty="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sz="1300" spc="160" dirty="0">
                <a:solidFill>
                  <a:srgbClr val="231F20"/>
                </a:solidFill>
                <a:latin typeface="Microsoft Sans Serif"/>
                <a:cs typeface="Microsoft Sans Serif"/>
              </a:rPr>
              <a:t>şağıdaki</a:t>
            </a:r>
            <a:r>
              <a:rPr sz="1300" spc="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bağlantıda 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bakanlığımız </a:t>
            </a:r>
            <a:r>
              <a:rPr sz="13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ca</a:t>
            </a:r>
            <a:r>
              <a:rPr sz="13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hazırlanan </a:t>
            </a:r>
            <a:r>
              <a:rPr sz="1500" b="1" spc="150" dirty="0">
                <a:solidFill>
                  <a:srgbClr val="231F20"/>
                </a:solidFill>
                <a:latin typeface="Arial"/>
                <a:cs typeface="Arial"/>
              </a:rPr>
              <a:t>‘’GERÇEK</a:t>
            </a:r>
            <a:r>
              <a:rPr sz="1500" b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AYA 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70" dirty="0">
                <a:solidFill>
                  <a:srgbClr val="231F20"/>
                </a:solidFill>
                <a:latin typeface="Arial"/>
                <a:cs typeface="Arial"/>
              </a:rPr>
              <a:t>ÇO</a:t>
            </a:r>
            <a:r>
              <a:rPr sz="15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50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150" dirty="0">
                <a:solidFill>
                  <a:srgbClr val="231F20"/>
                </a:solidFill>
                <a:latin typeface="Arial"/>
                <a:cs typeface="Arial"/>
              </a:rPr>
              <a:t>GÜZE</a:t>
            </a:r>
            <a:r>
              <a:rPr sz="15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55" dirty="0">
                <a:solidFill>
                  <a:srgbClr val="231F20"/>
                </a:solidFill>
                <a:latin typeface="Arial"/>
                <a:cs typeface="Arial"/>
              </a:rPr>
              <a:t>L’’</a:t>
            </a:r>
            <a:r>
              <a:rPr sz="1500" b="1" spc="5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145" dirty="0">
                <a:solidFill>
                  <a:srgbClr val="231F20"/>
                </a:solidFill>
                <a:latin typeface="Arial"/>
                <a:cs typeface="Arial"/>
              </a:rPr>
              <a:t>adlı</a:t>
            </a:r>
            <a:r>
              <a:rPr sz="1500" b="1" spc="5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90" dirty="0">
                <a:solidFill>
                  <a:srgbClr val="231F20"/>
                </a:solidFill>
                <a:latin typeface="Arial"/>
                <a:cs typeface="Arial"/>
              </a:rPr>
              <a:t>ö</a:t>
            </a:r>
            <a:r>
              <a:rPr sz="1500" b="1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110" dirty="0">
                <a:solidFill>
                  <a:srgbClr val="231F20"/>
                </a:solidFill>
                <a:latin typeface="Arial"/>
                <a:cs typeface="Arial"/>
              </a:rPr>
              <a:t>ykü</a:t>
            </a:r>
            <a:r>
              <a:rPr sz="1500" b="1" spc="5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5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500" b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videolar</a:t>
            </a:r>
            <a:r>
              <a:rPr sz="1500" b="1" spc="4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3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er</a:t>
            </a:r>
            <a:r>
              <a:rPr sz="1300" spc="4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90" dirty="0">
                <a:solidFill>
                  <a:srgbClr val="231F20"/>
                </a:solidFill>
                <a:latin typeface="Microsoft Sans Serif"/>
                <a:cs typeface="Microsoft Sans Serif"/>
              </a:rPr>
              <a:t>almaktadır</a:t>
            </a:r>
            <a:r>
              <a:rPr sz="13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3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Öykü</a:t>
            </a:r>
            <a:r>
              <a:rPr sz="1300" spc="4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v</a:t>
            </a:r>
            <a:r>
              <a:rPr sz="13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e</a:t>
            </a:r>
            <a:r>
              <a:rPr sz="13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video</a:t>
            </a:r>
            <a:r>
              <a:rPr sz="13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imes New Roman"/>
                <a:cs typeface="Times New Roman"/>
              </a:rPr>
              <a:t>- </a:t>
            </a:r>
            <a:r>
              <a:rPr sz="1300" spc="-3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lar</a:t>
            </a:r>
            <a:r>
              <a:rPr sz="13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300" spc="4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3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90" dirty="0">
                <a:solidFill>
                  <a:srgbClr val="231F20"/>
                </a:solidFill>
                <a:latin typeface="Microsoft Sans Serif"/>
                <a:cs typeface="Microsoft Sans Serif"/>
              </a:rPr>
              <a:t>ararlanarak</a:t>
            </a:r>
            <a:r>
              <a:rPr sz="1300" spc="4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bilinçli</a:t>
            </a:r>
            <a:r>
              <a:rPr sz="1300" spc="4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teknoloji</a:t>
            </a:r>
            <a:r>
              <a:rPr sz="1300" spc="45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90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kullanımı</a:t>
            </a:r>
            <a:r>
              <a:rPr sz="1300" spc="4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3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60" dirty="0">
                <a:solidFill>
                  <a:srgbClr val="231F20"/>
                </a:solidFill>
                <a:latin typeface="Microsoft Sans Serif"/>
                <a:cs typeface="Microsoft Sans Serif"/>
              </a:rPr>
              <a:t>onusunda</a:t>
            </a:r>
            <a:r>
              <a:rPr sz="1300" spc="4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çocuklarımız</a:t>
            </a:r>
            <a:r>
              <a:rPr sz="13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endParaRPr sz="1300" dirty="0">
              <a:latin typeface="Times New Roman"/>
              <a:cs typeface="Times New Roman"/>
            </a:endParaRPr>
          </a:p>
          <a:p>
            <a:pPr marL="2132330">
              <a:lnSpc>
                <a:spcPts val="1300"/>
              </a:lnSpc>
            </a:pPr>
            <a:r>
              <a:rPr sz="1300" spc="165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farkındalı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235" dirty="0">
                <a:solidFill>
                  <a:srgbClr val="231F20"/>
                </a:solidFill>
                <a:latin typeface="Microsoft Sans Serif"/>
                <a:cs typeface="Microsoft Sans Serif"/>
              </a:rPr>
              <a:t>oluşturabiliri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z</a:t>
            </a:r>
            <a:r>
              <a:rPr sz="13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3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Microsoft Sans Serif"/>
              <a:cs typeface="Microsoft Sans Serif"/>
            </a:endParaRPr>
          </a:p>
          <a:p>
            <a:pPr marL="406400">
              <a:lnSpc>
                <a:spcPct val="100000"/>
              </a:lnSpc>
            </a:pPr>
            <a:r>
              <a:rPr sz="1100" b="1" spc="-80" dirty="0">
                <a:solidFill>
                  <a:srgbClr val="197F3F"/>
                </a:solidFill>
                <a:latin typeface="Tahoma"/>
                <a:cs typeface="Tahoma"/>
              </a:rPr>
              <a:t>https://orgm.meb.gov.tr/meb_iys_dosyalar/2020_11/13160945_OKULOYNCESIY_OYGYRENCIY.pdf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0150906"/>
            <a:ext cx="7560309" cy="541655"/>
          </a:xfrm>
          <a:custGeom>
            <a:avLst/>
            <a:gdLst/>
            <a:ahLst/>
            <a:cxnLst/>
            <a:rect l="l" t="t" r="r" b="b"/>
            <a:pathLst>
              <a:path w="7560309" h="541654">
                <a:moveTo>
                  <a:pt x="7560068" y="0"/>
                </a:moveTo>
                <a:lnTo>
                  <a:pt x="0" y="0"/>
                </a:lnTo>
                <a:lnTo>
                  <a:pt x="0" y="541096"/>
                </a:lnTo>
                <a:lnTo>
                  <a:pt x="7560068" y="541096"/>
                </a:lnTo>
                <a:lnTo>
                  <a:pt x="7560068" y="0"/>
                </a:lnTo>
                <a:close/>
              </a:path>
            </a:pathLst>
          </a:custGeom>
          <a:solidFill>
            <a:srgbClr val="68C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271014" y="10236575"/>
            <a:ext cx="764035" cy="377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5"/>
              </a:spcBef>
            </a:pPr>
            <a:r>
              <a:rPr lang="tr-TR" spc="-85" dirty="0"/>
              <a:t>ŞUBAT</a:t>
            </a:r>
            <a:endParaRPr spc="-110" dirty="0"/>
          </a:p>
          <a:p>
            <a:pPr marL="12700" algn="ctr">
              <a:lnSpc>
                <a:spcPct val="100000"/>
              </a:lnSpc>
              <a:spcBef>
                <a:spcPts val="150"/>
              </a:spcBef>
            </a:pPr>
            <a:r>
              <a:rPr spc="15" dirty="0">
                <a:solidFill>
                  <a:srgbClr val="F1F2F2"/>
                </a:solidFill>
              </a:rPr>
              <a:t>202</a:t>
            </a:r>
            <a:r>
              <a:rPr lang="tr-TR" spc="15" dirty="0">
                <a:solidFill>
                  <a:srgbClr val="F1F2F2"/>
                </a:solidFill>
              </a:rPr>
              <a:t>5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23759" y="10266346"/>
            <a:ext cx="31305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04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Resim 6" descr="metin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5C1CEB2A-4E73-0289-68D4-D838B2C80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0" y="10148161"/>
            <a:ext cx="577850" cy="566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523" y="67257"/>
            <a:ext cx="7169150" cy="24542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420"/>
              </a:spcBef>
            </a:pPr>
            <a:r>
              <a:rPr sz="1500" b="1" spc="-35" dirty="0">
                <a:solidFill>
                  <a:srgbClr val="197F3F"/>
                </a:solidFill>
                <a:latin typeface="Tahoma"/>
                <a:cs typeface="Tahoma"/>
              </a:rPr>
              <a:t>Kaynakça</a:t>
            </a:r>
            <a:endParaRPr sz="1500">
              <a:latin typeface="Tahoma"/>
              <a:cs typeface="Tahoma"/>
            </a:endParaRPr>
          </a:p>
          <a:p>
            <a:pPr marL="12700" marR="5080" indent="253365">
              <a:lnSpc>
                <a:spcPct val="82300"/>
              </a:lnSpc>
              <a:spcBef>
                <a:spcPts val="595"/>
              </a:spcBef>
              <a:buClr>
                <a:srgbClr val="197F3F"/>
              </a:buClr>
              <a:buFont typeface="Tahoma"/>
              <a:buAutoNum type="arabicPeriod"/>
              <a:tabLst>
                <a:tab pos="366395" algn="l"/>
              </a:tabLst>
            </a:pP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Hamamcı,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Zeynep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vd.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(ed.).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Okul</a:t>
            </a:r>
            <a:r>
              <a:rPr sz="1300" spc="1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Öncesi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ve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İlkokulda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Psikolojik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Danışma</a:t>
            </a:r>
            <a:r>
              <a:rPr sz="1300" spc="1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ve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Rehberlik.</a:t>
            </a:r>
            <a:r>
              <a:rPr sz="1300" spc="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Ankara: </a:t>
            </a:r>
            <a:r>
              <a:rPr sz="1300" spc="-3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Nobel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Yayınları,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2.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Basım,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2020.</a:t>
            </a:r>
            <a:endParaRPr sz="1300">
              <a:latin typeface="Microsoft Sans Serif"/>
              <a:cs typeface="Microsoft Sans Serif"/>
            </a:endParaRPr>
          </a:p>
          <a:p>
            <a:pPr marL="424815" indent="-159385">
              <a:lnSpc>
                <a:spcPct val="100000"/>
              </a:lnSpc>
              <a:spcBef>
                <a:spcPts val="340"/>
              </a:spcBef>
              <a:buClr>
                <a:srgbClr val="197F3F"/>
              </a:buClr>
              <a:buFont typeface="Tahoma"/>
              <a:buAutoNum type="arabicPeriod"/>
              <a:tabLst>
                <a:tab pos="4254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Türkiye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Bağımlılıkla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Mücadele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Eğitim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Programı,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Yeşilay.</a:t>
            </a:r>
            <a:endParaRPr sz="1300">
              <a:latin typeface="Microsoft Sans Serif"/>
              <a:cs typeface="Microsoft Sans Serif"/>
            </a:endParaRPr>
          </a:p>
          <a:p>
            <a:pPr marL="266065" marR="24130">
              <a:lnSpc>
                <a:spcPts val="2000"/>
              </a:lnSpc>
              <a:spcBef>
                <a:spcPts val="120"/>
              </a:spcBef>
              <a:buClr>
                <a:srgbClr val="197F3F"/>
              </a:buClr>
              <a:buFont typeface="Tahoma"/>
              <a:buAutoNum type="arabicPeriod"/>
              <a:tabLst>
                <a:tab pos="41402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Çocuklarımız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İçin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Bilinçli 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İnternet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Kullanımı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Erişim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Tarihi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(01/12/2022)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https://orgm.meb.gov.tr/meb_iys_dosyalar/2020_11/13161014_OKULOYNCESIY_VELIY.pdf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45" dirty="0">
                <a:solidFill>
                  <a:srgbClr val="197F3F"/>
                </a:solidFill>
                <a:latin typeface="Tahoma"/>
                <a:cs typeface="Tahoma"/>
              </a:rPr>
              <a:t>4.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Gerçek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Hayat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Çok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Güzel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Erişim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Tarihi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(01/12/2022)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https: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sz="1300" spc="165" dirty="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orgm.meb.g</a:t>
            </a:r>
            <a:r>
              <a:rPr sz="13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v</a:t>
            </a:r>
            <a:r>
              <a:rPr sz="13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3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13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/meb_iys_dos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ala</a:t>
            </a:r>
            <a:r>
              <a:rPr sz="13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/2020_11/13160945_</a:t>
            </a:r>
            <a:r>
              <a:rPr sz="13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KU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L</a:t>
            </a:r>
            <a:r>
              <a:rPr sz="13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O</a:t>
            </a:r>
            <a:r>
              <a:rPr sz="13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YNCESIY_</a:t>
            </a:r>
            <a:r>
              <a:rPr sz="13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3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3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YRENCI</a:t>
            </a:r>
            <a:r>
              <a:rPr sz="13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.pdf  </a:t>
            </a:r>
            <a:r>
              <a:rPr sz="1400" b="1" spc="-35" dirty="0">
                <a:solidFill>
                  <a:srgbClr val="197F3F"/>
                </a:solidFill>
                <a:latin typeface="Tahoma"/>
                <a:cs typeface="Tahoma"/>
              </a:rPr>
              <a:t>5.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Bizden-Meb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Aylık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Veli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Bülteni,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Aralık,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2019.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Erişim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Tarihi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(01/12/2022)</a:t>
            </a:r>
            <a:endParaRPr sz="1300">
              <a:latin typeface="Microsoft Sans Serif"/>
              <a:cs typeface="Microsoft Sans Serif"/>
            </a:endParaRPr>
          </a:p>
          <a:p>
            <a:pPr marL="266065">
              <a:lnSpc>
                <a:spcPct val="100000"/>
              </a:lnSpc>
              <a:spcBef>
                <a:spcPts val="160"/>
              </a:spcBef>
            </a:pPr>
            <a:r>
              <a:rPr sz="12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https:/</a:t>
            </a:r>
            <a:r>
              <a:rPr sz="1200" spc="-40" dirty="0">
                <a:solidFill>
                  <a:srgbClr val="231F20"/>
                </a:solidFill>
                <a:latin typeface="Microsoft Sans Serif"/>
                <a:cs typeface="Microsoft Sans Serif"/>
                <a:hlinkClick r:id="rId2"/>
              </a:rPr>
              <a:t>/www.meb.go</a:t>
            </a:r>
            <a:r>
              <a:rPr sz="12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v</a:t>
            </a:r>
            <a:r>
              <a:rPr sz="1200" spc="-40" dirty="0">
                <a:solidFill>
                  <a:srgbClr val="231F20"/>
                </a:solidFill>
                <a:latin typeface="Microsoft Sans Serif"/>
                <a:cs typeface="Microsoft Sans Serif"/>
                <a:hlinkClick r:id="rId2"/>
              </a:rPr>
              <a:t>.tr/meb_iys_dosyalar/2019_12/10094139_meb_birlikte_bulten_aralik_2019_baski.pdf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150906"/>
            <a:ext cx="7560309" cy="541655"/>
            <a:chOff x="0" y="10150906"/>
            <a:chExt cx="7560309" cy="541655"/>
          </a:xfrm>
        </p:grpSpPr>
        <p:sp>
          <p:nvSpPr>
            <p:cNvPr id="4" name="object 4"/>
            <p:cNvSpPr/>
            <p:nvPr/>
          </p:nvSpPr>
          <p:spPr>
            <a:xfrm>
              <a:off x="0" y="10150906"/>
              <a:ext cx="7560309" cy="541655"/>
            </a:xfrm>
            <a:custGeom>
              <a:avLst/>
              <a:gdLst/>
              <a:ahLst/>
              <a:cxnLst/>
              <a:rect l="l" t="t" r="r" b="b"/>
              <a:pathLst>
                <a:path w="7560309" h="541654">
                  <a:moveTo>
                    <a:pt x="7560068" y="0"/>
                  </a:moveTo>
                  <a:lnTo>
                    <a:pt x="0" y="0"/>
                  </a:lnTo>
                  <a:lnTo>
                    <a:pt x="0" y="541096"/>
                  </a:lnTo>
                  <a:lnTo>
                    <a:pt x="7560068" y="541096"/>
                  </a:lnTo>
                  <a:lnTo>
                    <a:pt x="7560068" y="0"/>
                  </a:lnTo>
                  <a:close/>
                </a:path>
              </a:pathLst>
            </a:custGeom>
            <a:solidFill>
              <a:srgbClr val="68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1436" y="10202511"/>
              <a:ext cx="449858" cy="463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0" y="10236575"/>
            <a:ext cx="806449" cy="364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lang="tr-TR" spc="-85" dirty="0"/>
              <a:t>ŞUBAT </a:t>
            </a:r>
          </a:p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lang="tr-TR" spc="-85" dirty="0"/>
              <a:t>2025</a:t>
            </a:r>
            <a:r>
              <a:rPr spc="-110" dirty="0"/>
              <a:t> </a:t>
            </a:r>
            <a:r>
              <a:rPr spc="-180" dirty="0">
                <a:solidFill>
                  <a:srgbClr val="F1F2F2"/>
                </a:solidFill>
              </a:rPr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21012" y="10266346"/>
            <a:ext cx="31813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05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" name="Resim 8" descr="metin, logo, simge, sembol, ticari marka içeren bir resim&#10;&#10;Açıklama otomatik olarak oluşturuldu">
            <a:extLst>
              <a:ext uri="{FF2B5EF4-FFF2-40B4-BE49-F238E27FC236}">
                <a16:creationId xmlns:a16="http://schemas.microsoft.com/office/drawing/2014/main" id="{DA40C195-8214-B0A9-ED29-5DE93C42A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36" y="10138028"/>
            <a:ext cx="635064" cy="566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1370</Words>
  <Application>Microsoft Office PowerPoint</Application>
  <PresentationFormat>Özel</PresentationFormat>
  <Paragraphs>98</Paragraphs>
  <Slides>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Calibri</vt:lpstr>
      <vt:lpstr>Microsoft Sans Serif</vt:lpstr>
      <vt:lpstr>Tahoma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Bilinçli Teknoloji Kullanımı-Veli Bülteni</dc:title>
  <dc:creator>hp1</dc:creator>
  <cp:lastModifiedBy>Lenovo</cp:lastModifiedBy>
  <cp:revision>3</cp:revision>
  <dcterms:created xsi:type="dcterms:W3CDTF">2024-12-12T05:55:48Z</dcterms:created>
  <dcterms:modified xsi:type="dcterms:W3CDTF">2025-02-16T11:33:20Z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2024-01-02T00:00:00Z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2024-12-12T00:00:00Z</vt:filetime>
  </property>
</Properties>
</file>